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78" r:id="rId3"/>
    <p:sldId id="272" r:id="rId4"/>
    <p:sldId id="257" r:id="rId5"/>
    <p:sldId id="258" r:id="rId6"/>
    <p:sldId id="271" r:id="rId7"/>
    <p:sldId id="273" r:id="rId8"/>
    <p:sldId id="274" r:id="rId9"/>
    <p:sldId id="277" r:id="rId10"/>
    <p:sldId id="279" r:id="rId11"/>
    <p:sldId id="275" r:id="rId12"/>
    <p:sldId id="280" r:id="rId13"/>
    <p:sldId id="281" r:id="rId14"/>
    <p:sldId id="282" r:id="rId15"/>
    <p:sldId id="283" r:id="rId16"/>
    <p:sldId id="284" r:id="rId17"/>
    <p:sldId id="285" r:id="rId18"/>
    <p:sldId id="286" r:id="rId19"/>
    <p:sldId id="276"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86" d="100"/>
          <a:sy n="86" d="100"/>
        </p:scale>
        <p:origin x="7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77148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2254723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302486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3421181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2121455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3261339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3459875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80721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455600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92260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195FAEC-779A-4344-9A4C-7EE7620641BD}" type="datetimeFigureOut">
              <a:rPr lang="en-GB" smtClean="0"/>
              <a:t>02/09/2026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10E0F5-F1A4-483C-B848-332A0E09A90F}" type="slidenum">
              <a:rPr lang="en-GB" smtClean="0"/>
              <a:t>‹#›</a:t>
            </a:fld>
            <a:endParaRPr lang="en-GB" dirty="0"/>
          </a:p>
        </p:txBody>
      </p:sp>
    </p:spTree>
    <p:extLst>
      <p:ext uri="{BB962C8B-B14F-4D97-AF65-F5344CB8AC3E}">
        <p14:creationId xmlns:p14="http://schemas.microsoft.com/office/powerpoint/2010/main" val="1958294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5FAEC-779A-4344-9A4C-7EE7620641BD}" type="datetimeFigureOut">
              <a:rPr lang="en-GB" smtClean="0"/>
              <a:t>02/09/2026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0E0F5-F1A4-483C-B848-332A0E09A90F}" type="slidenum">
              <a:rPr lang="en-GB" smtClean="0"/>
              <a:t>‹#›</a:t>
            </a:fld>
            <a:endParaRPr lang="en-GB" dirty="0"/>
          </a:p>
        </p:txBody>
      </p:sp>
    </p:spTree>
    <p:extLst>
      <p:ext uri="{BB962C8B-B14F-4D97-AF65-F5344CB8AC3E}">
        <p14:creationId xmlns:p14="http://schemas.microsoft.com/office/powerpoint/2010/main" val="1284608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0.gif"/><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2389" y="91792"/>
            <a:ext cx="10515600" cy="1325563"/>
          </a:xfrm>
          <a:solidFill>
            <a:schemeClr val="accent1"/>
          </a:solidFill>
        </p:spPr>
        <p:txBody>
          <a:bodyPr/>
          <a:lstStyle/>
          <a:p>
            <a:pPr algn="ctr"/>
            <a:r>
              <a:rPr lang="en-GB" b="1" dirty="0">
                <a:solidFill>
                  <a:schemeClr val="bg1"/>
                </a:solidFill>
              </a:rPr>
              <a:t>Meet the Year 6 Team</a:t>
            </a:r>
          </a:p>
        </p:txBody>
      </p:sp>
      <p:sp>
        <p:nvSpPr>
          <p:cNvPr id="3" name="Content Placeholder 2"/>
          <p:cNvSpPr>
            <a:spLocks noGrp="1"/>
          </p:cNvSpPr>
          <p:nvPr>
            <p:ph idx="1"/>
          </p:nvPr>
        </p:nvSpPr>
        <p:spPr>
          <a:xfrm>
            <a:off x="889643" y="1909893"/>
            <a:ext cx="10515600" cy="4351338"/>
          </a:xfrm>
        </p:spPr>
        <p:txBody>
          <a:bodyPr/>
          <a:lstStyle/>
          <a:p>
            <a:pPr marL="0" indent="0">
              <a:buNone/>
            </a:pPr>
            <a:r>
              <a:rPr lang="en-GB" dirty="0">
                <a:solidFill>
                  <a:schemeClr val="bg1"/>
                </a:solidFill>
              </a:rPr>
              <a:t>Your teachers are:</a:t>
            </a:r>
          </a:p>
          <a:p>
            <a:endParaRPr lang="en-GB" dirty="0">
              <a:solidFill>
                <a:schemeClr val="bg1"/>
              </a:solidFill>
            </a:endParaRPr>
          </a:p>
          <a:p>
            <a:endParaRPr lang="en-GB" dirty="0">
              <a:solidFill>
                <a:schemeClr val="bg1"/>
              </a:solidFill>
            </a:endParaRPr>
          </a:p>
          <a:p>
            <a:endParaRPr lang="en-GB" dirty="0">
              <a:solidFill>
                <a:schemeClr val="bg1"/>
              </a:solidFill>
            </a:endParaRPr>
          </a:p>
          <a:p>
            <a:pPr marL="0" indent="0">
              <a:buNone/>
            </a:pPr>
            <a:r>
              <a:rPr lang="en-GB" dirty="0">
                <a:solidFill>
                  <a:schemeClr val="bg1"/>
                </a:solidFill>
              </a:rPr>
              <a:t>Other adults that help us are:</a:t>
            </a:r>
          </a:p>
        </p:txBody>
      </p:sp>
      <p:sp>
        <p:nvSpPr>
          <p:cNvPr id="7" name="TextBox 6"/>
          <p:cNvSpPr txBox="1"/>
          <p:nvPr/>
        </p:nvSpPr>
        <p:spPr>
          <a:xfrm>
            <a:off x="5853127" y="6459532"/>
            <a:ext cx="2371697" cy="369332"/>
          </a:xfrm>
          <a:prstGeom prst="rect">
            <a:avLst/>
          </a:prstGeom>
          <a:noFill/>
        </p:spPr>
        <p:txBody>
          <a:bodyPr wrap="square" rtlCol="0">
            <a:spAutoFit/>
          </a:bodyPr>
          <a:lstStyle/>
          <a:p>
            <a:r>
              <a:rPr lang="en-GB" dirty="0">
                <a:solidFill>
                  <a:schemeClr val="bg1"/>
                </a:solidFill>
              </a:rPr>
              <a:t>Mr Smith</a:t>
            </a:r>
          </a:p>
        </p:txBody>
      </p:sp>
      <p:sp>
        <p:nvSpPr>
          <p:cNvPr id="8" name="TextBox 7"/>
          <p:cNvSpPr txBox="1"/>
          <p:nvPr/>
        </p:nvSpPr>
        <p:spPr>
          <a:xfrm>
            <a:off x="4853127" y="3421993"/>
            <a:ext cx="2356833" cy="369332"/>
          </a:xfrm>
          <a:prstGeom prst="rect">
            <a:avLst/>
          </a:prstGeom>
          <a:noFill/>
        </p:spPr>
        <p:txBody>
          <a:bodyPr wrap="square" rtlCol="0">
            <a:spAutoFit/>
          </a:bodyPr>
          <a:lstStyle/>
          <a:p>
            <a:r>
              <a:rPr lang="en-GB" dirty="0">
                <a:solidFill>
                  <a:schemeClr val="bg1"/>
                </a:solidFill>
              </a:rPr>
              <a:t>Mr Darke </a:t>
            </a:r>
          </a:p>
        </p:txBody>
      </p:sp>
      <p:sp>
        <p:nvSpPr>
          <p:cNvPr id="9" name="TextBox 8"/>
          <p:cNvSpPr txBox="1"/>
          <p:nvPr/>
        </p:nvSpPr>
        <p:spPr>
          <a:xfrm>
            <a:off x="2895525" y="6459532"/>
            <a:ext cx="1617785" cy="369332"/>
          </a:xfrm>
          <a:prstGeom prst="rect">
            <a:avLst/>
          </a:prstGeom>
          <a:noFill/>
        </p:spPr>
        <p:txBody>
          <a:bodyPr wrap="square" rtlCol="0">
            <a:spAutoFit/>
          </a:bodyPr>
          <a:lstStyle/>
          <a:p>
            <a:r>
              <a:rPr lang="en-GB" dirty="0">
                <a:solidFill>
                  <a:schemeClr val="bg1"/>
                </a:solidFill>
              </a:rPr>
              <a:t>Ms Ockenden</a:t>
            </a: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5496" y="1563870"/>
            <a:ext cx="1518923" cy="1800139"/>
          </a:xfrm>
          <a:prstGeom prst="rect">
            <a:avLst/>
          </a:prstGeom>
          <a:ln w="88900">
            <a:solidFill>
              <a:schemeClr val="bg1"/>
            </a:solidFill>
          </a:ln>
        </p:spPr>
      </p:pic>
      <p:sp>
        <p:nvSpPr>
          <p:cNvPr id="23" name="TextBox 22"/>
          <p:cNvSpPr txBox="1"/>
          <p:nvPr/>
        </p:nvSpPr>
        <p:spPr>
          <a:xfrm>
            <a:off x="6193910" y="3413972"/>
            <a:ext cx="2437950" cy="369332"/>
          </a:xfrm>
          <a:prstGeom prst="rect">
            <a:avLst/>
          </a:prstGeom>
          <a:noFill/>
        </p:spPr>
        <p:txBody>
          <a:bodyPr wrap="square" rtlCol="0">
            <a:spAutoFit/>
          </a:bodyPr>
          <a:lstStyle/>
          <a:p>
            <a:pPr algn="ctr"/>
            <a:r>
              <a:rPr lang="en-GB" dirty="0">
                <a:solidFill>
                  <a:schemeClr val="bg1"/>
                </a:solidFill>
              </a:rPr>
              <a:t>Mr Wallis (Friday PM)</a:t>
            </a:r>
          </a:p>
        </p:txBody>
      </p:sp>
      <p:pic>
        <p:nvPicPr>
          <p:cNvPr id="4" name="Picture 3">
            <a:extLst>
              <a:ext uri="{FF2B5EF4-FFF2-40B4-BE49-F238E27FC236}">
                <a16:creationId xmlns:a16="http://schemas.microsoft.com/office/drawing/2014/main" id="{D005E074-FB46-F3E1-615A-F89D4530B3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4710" y="1513104"/>
            <a:ext cx="1515479" cy="1850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E571206A-3A4A-C746-CF41-FE2DAB91339D}"/>
              </a:ext>
            </a:extLst>
          </p:cNvPr>
          <p:cNvSpPr txBox="1"/>
          <p:nvPr/>
        </p:nvSpPr>
        <p:spPr>
          <a:xfrm>
            <a:off x="8727720" y="6457606"/>
            <a:ext cx="2371697" cy="369332"/>
          </a:xfrm>
          <a:prstGeom prst="rect">
            <a:avLst/>
          </a:prstGeom>
          <a:noFill/>
        </p:spPr>
        <p:txBody>
          <a:bodyPr wrap="square" rtlCol="0">
            <a:spAutoFit/>
          </a:bodyPr>
          <a:lstStyle/>
          <a:p>
            <a:r>
              <a:rPr lang="en-GB" dirty="0">
                <a:solidFill>
                  <a:schemeClr val="bg1"/>
                </a:solidFill>
              </a:rPr>
              <a:t>Mr Wells</a:t>
            </a:r>
          </a:p>
        </p:txBody>
      </p:sp>
      <p:pic>
        <p:nvPicPr>
          <p:cNvPr id="10" name="Picture 9">
            <a:extLst>
              <a:ext uri="{FF2B5EF4-FFF2-40B4-BE49-F238E27FC236}">
                <a16:creationId xmlns:a16="http://schemas.microsoft.com/office/drawing/2014/main" id="{9494320C-77C8-528C-CB93-EF1431AA10C8}"/>
              </a:ext>
            </a:extLst>
          </p:cNvPr>
          <p:cNvPicPr>
            <a:picLocks noChangeAspect="1"/>
          </p:cNvPicPr>
          <p:nvPr/>
        </p:nvPicPr>
        <p:blipFill>
          <a:blip r:embed="rId4"/>
          <a:stretch>
            <a:fillRect/>
          </a:stretch>
        </p:blipFill>
        <p:spPr>
          <a:xfrm>
            <a:off x="2988572" y="4436588"/>
            <a:ext cx="1342481" cy="2021018"/>
          </a:xfrm>
          <a:prstGeom prst="rect">
            <a:avLst/>
          </a:prstGeom>
        </p:spPr>
      </p:pic>
    </p:spTree>
    <p:extLst>
      <p:ext uri="{BB962C8B-B14F-4D97-AF65-F5344CB8AC3E}">
        <p14:creationId xmlns:p14="http://schemas.microsoft.com/office/powerpoint/2010/main" val="388441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7486" y="103267"/>
            <a:ext cx="10515600" cy="1325563"/>
          </a:xfrm>
          <a:solidFill>
            <a:schemeClr val="accent1"/>
          </a:solidFill>
        </p:spPr>
        <p:txBody>
          <a:bodyPr/>
          <a:lstStyle/>
          <a:p>
            <a:r>
              <a:rPr lang="en-GB" b="1" dirty="0">
                <a:solidFill>
                  <a:schemeClr val="bg1"/>
                </a:solidFill>
              </a:rPr>
              <a:t>Outside and Inside Year 6</a:t>
            </a:r>
          </a:p>
        </p:txBody>
      </p:sp>
      <p:pic>
        <p:nvPicPr>
          <p:cNvPr id="4" name="Content Placeholder 3"/>
          <p:cNvPicPr>
            <a:picLocks noGrp="1" noChangeAspect="1"/>
          </p:cNvPicPr>
          <p:nvPr>
            <p:ph idx="1"/>
          </p:nvPr>
        </p:nvPicPr>
        <p:blipFill>
          <a:blip r:embed="rId2"/>
          <a:stretch>
            <a:fillRect/>
          </a:stretch>
        </p:blipFill>
        <p:spPr>
          <a:xfrm>
            <a:off x="0" y="804424"/>
            <a:ext cx="4699461" cy="2642161"/>
          </a:xfrm>
          <a:prstGeom prst="rect">
            <a:avLst/>
          </a:prstGeom>
          <a:ln w="85725">
            <a:solidFill>
              <a:schemeClr val="bg1"/>
            </a:solidFill>
          </a:ln>
        </p:spPr>
      </p:pic>
      <p:pic>
        <p:nvPicPr>
          <p:cNvPr id="5" name="Picture 4"/>
          <p:cNvPicPr>
            <a:picLocks noChangeAspect="1"/>
          </p:cNvPicPr>
          <p:nvPr/>
        </p:nvPicPr>
        <p:blipFill>
          <a:blip r:embed="rId3"/>
          <a:stretch>
            <a:fillRect/>
          </a:stretch>
        </p:blipFill>
        <p:spPr>
          <a:xfrm>
            <a:off x="747892" y="3826003"/>
            <a:ext cx="5994001" cy="3369985"/>
          </a:xfrm>
          <a:prstGeom prst="rect">
            <a:avLst/>
          </a:prstGeom>
          <a:ln w="111125">
            <a:solidFill>
              <a:schemeClr val="bg1"/>
            </a:solidFill>
          </a:ln>
        </p:spPr>
      </p:pic>
    </p:spTree>
    <p:extLst>
      <p:ext uri="{BB962C8B-B14F-4D97-AF65-F5344CB8AC3E}">
        <p14:creationId xmlns:p14="http://schemas.microsoft.com/office/powerpoint/2010/main" val="3022441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3509"/>
          </a:xfrm>
          <a:solidFill>
            <a:schemeClr val="accent1"/>
          </a:solidFill>
        </p:spPr>
        <p:txBody>
          <a:bodyPr/>
          <a:lstStyle/>
          <a:p>
            <a:r>
              <a:rPr lang="en-GB" b="1" dirty="0">
                <a:solidFill>
                  <a:schemeClr val="bg1"/>
                </a:solidFill>
              </a:rPr>
              <a:t>What’s the same as Year 5?</a:t>
            </a:r>
          </a:p>
        </p:txBody>
      </p:sp>
      <p:sp>
        <p:nvSpPr>
          <p:cNvPr id="3" name="Content Placeholder 2"/>
          <p:cNvSpPr>
            <a:spLocks noGrp="1"/>
          </p:cNvSpPr>
          <p:nvPr>
            <p:ph idx="1"/>
          </p:nvPr>
        </p:nvSpPr>
        <p:spPr>
          <a:xfrm>
            <a:off x="838200" y="1536821"/>
            <a:ext cx="10515600" cy="1642477"/>
          </a:xfrm>
          <a:ln>
            <a:solidFill>
              <a:schemeClr val="bg1"/>
            </a:solidFill>
          </a:ln>
        </p:spPr>
        <p:txBody>
          <a:bodyPr/>
          <a:lstStyle/>
          <a:p>
            <a:r>
              <a:rPr lang="en-GB" dirty="0">
                <a:solidFill>
                  <a:schemeClr val="bg1"/>
                </a:solidFill>
              </a:rPr>
              <a:t>Lunchtimes and playtimes are at the same time</a:t>
            </a:r>
          </a:p>
          <a:p>
            <a:r>
              <a:rPr lang="en-GB" dirty="0">
                <a:solidFill>
                  <a:schemeClr val="bg1"/>
                </a:solidFill>
              </a:rPr>
              <a:t>Assemblies are at the same time</a:t>
            </a:r>
          </a:p>
          <a:p>
            <a:r>
              <a:rPr lang="en-GB" dirty="0">
                <a:solidFill>
                  <a:schemeClr val="bg1"/>
                </a:solidFill>
              </a:rPr>
              <a:t>We still set homework every fortnight (just in books!)</a:t>
            </a:r>
          </a:p>
          <a:p>
            <a:endParaRPr lang="en-GB" dirty="0">
              <a:solidFill>
                <a:schemeClr val="bg1"/>
              </a:solidFill>
            </a:endParaRPr>
          </a:p>
        </p:txBody>
      </p:sp>
      <p:sp>
        <p:nvSpPr>
          <p:cNvPr id="4" name="Title 1"/>
          <p:cNvSpPr txBox="1">
            <a:spLocks/>
          </p:cNvSpPr>
          <p:nvPr/>
        </p:nvSpPr>
        <p:spPr>
          <a:xfrm>
            <a:off x="838200" y="3388824"/>
            <a:ext cx="10515600" cy="1029922"/>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chemeClr val="bg1"/>
                </a:solidFill>
              </a:rPr>
              <a:t>What’s different to Year 5?</a:t>
            </a:r>
          </a:p>
        </p:txBody>
      </p:sp>
      <p:sp>
        <p:nvSpPr>
          <p:cNvPr id="5" name="Content Placeholder 2"/>
          <p:cNvSpPr txBox="1">
            <a:spLocks/>
          </p:cNvSpPr>
          <p:nvPr/>
        </p:nvSpPr>
        <p:spPr>
          <a:xfrm>
            <a:off x="838200" y="4501662"/>
            <a:ext cx="10515600" cy="2082018"/>
          </a:xfrm>
          <a:prstGeom prst="rect">
            <a:avLst/>
          </a:prstGeom>
          <a:ln>
            <a:solidFill>
              <a:schemeClr val="bg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We go on a residential field trip</a:t>
            </a:r>
          </a:p>
          <a:p>
            <a:r>
              <a:rPr lang="en-GB" dirty="0">
                <a:solidFill>
                  <a:schemeClr val="bg1"/>
                </a:solidFill>
              </a:rPr>
              <a:t>We have lots of trips –Take Shelter, Parliament, Shoreham Airport, Seven Sisters, Tennis and Volleyball Tournaments, Devil’s Dyke, Hove Fire Station, Sushi-Making, Buddhist Centre and more!</a:t>
            </a:r>
          </a:p>
          <a:p>
            <a:r>
              <a:rPr lang="en-GB" dirty="0">
                <a:solidFill>
                  <a:schemeClr val="bg1"/>
                </a:solidFill>
              </a:rPr>
              <a:t>We do SATS tests – but they’re nothing to worry about!</a:t>
            </a:r>
          </a:p>
          <a:p>
            <a:r>
              <a:rPr lang="en-GB" dirty="0">
                <a:solidFill>
                  <a:schemeClr val="bg1"/>
                </a:solidFill>
              </a:rPr>
              <a:t>We get ready for secondary school</a:t>
            </a:r>
          </a:p>
          <a:p>
            <a:r>
              <a:rPr lang="en-GB" dirty="0">
                <a:solidFill>
                  <a:schemeClr val="bg1"/>
                </a:solidFill>
              </a:rPr>
              <a:t>We do a leavers’ play, a legacy project and have hotdogs on the school field</a:t>
            </a:r>
          </a:p>
          <a:p>
            <a:r>
              <a:rPr lang="en-GB" dirty="0">
                <a:solidFill>
                  <a:schemeClr val="bg1"/>
                </a:solidFill>
              </a:rPr>
              <a:t>On PE days, we wear our PE kits to school (Tuesday and Wednesday)</a:t>
            </a:r>
          </a:p>
          <a:p>
            <a:pPr marL="0" indent="0">
              <a:buNone/>
            </a:pPr>
            <a:endParaRPr lang="en-GB" dirty="0">
              <a:solidFill>
                <a:schemeClr val="bg1"/>
              </a:solidFill>
            </a:endParaRPr>
          </a:p>
        </p:txBody>
      </p:sp>
    </p:spTree>
    <p:extLst>
      <p:ext uri="{BB962C8B-B14F-4D97-AF65-F5344CB8AC3E}">
        <p14:creationId xmlns:p14="http://schemas.microsoft.com/office/powerpoint/2010/main" val="3865107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8755" y="106166"/>
            <a:ext cx="7387884" cy="1325563"/>
          </a:xfrm>
          <a:solidFill>
            <a:schemeClr val="accent1"/>
          </a:solidFill>
        </p:spPr>
        <p:txBody>
          <a:bodyPr/>
          <a:lstStyle/>
          <a:p>
            <a:pPr algn="ctr"/>
            <a:r>
              <a:rPr lang="en-GB" b="1" dirty="0">
                <a:solidFill>
                  <a:schemeClr val="bg1"/>
                </a:solidFill>
              </a:rPr>
              <a:t>Timetable and Webpage</a:t>
            </a:r>
          </a:p>
        </p:txBody>
      </p:sp>
      <p:sp>
        <p:nvSpPr>
          <p:cNvPr id="5" name="TextBox 4"/>
          <p:cNvSpPr txBox="1"/>
          <p:nvPr/>
        </p:nvSpPr>
        <p:spPr>
          <a:xfrm>
            <a:off x="5331655" y="1431729"/>
            <a:ext cx="6583679" cy="2554545"/>
          </a:xfrm>
          <a:prstGeom prst="rect">
            <a:avLst/>
          </a:prstGeom>
          <a:noFill/>
        </p:spPr>
        <p:txBody>
          <a:bodyPr wrap="square" rtlCol="0">
            <a:spAutoFit/>
          </a:bodyPr>
          <a:lstStyle/>
          <a:p>
            <a:r>
              <a:rPr lang="en-GB" sz="2000" dirty="0">
                <a:solidFill>
                  <a:schemeClr val="bg1"/>
                </a:solidFill>
              </a:rPr>
              <a:t>Each term we will give you a more detailed timetable, showing an overview of a typical week,  to keep at home. </a:t>
            </a:r>
          </a:p>
          <a:p>
            <a:endParaRPr lang="en-GB" sz="2000" dirty="0">
              <a:solidFill>
                <a:schemeClr val="bg1"/>
              </a:solidFill>
            </a:endParaRPr>
          </a:p>
          <a:p>
            <a:r>
              <a:rPr lang="en-GB" sz="2000" dirty="0">
                <a:solidFill>
                  <a:schemeClr val="bg1"/>
                </a:solidFill>
              </a:rPr>
              <a:t>We will also share the weekly timetable on our class webpage.</a:t>
            </a:r>
          </a:p>
          <a:p>
            <a:endParaRPr lang="en-GB" sz="2000" dirty="0">
              <a:solidFill>
                <a:schemeClr val="bg1"/>
              </a:solidFill>
            </a:endParaRPr>
          </a:p>
          <a:p>
            <a:r>
              <a:rPr lang="en-GB" sz="2000" dirty="0">
                <a:solidFill>
                  <a:schemeClr val="bg1"/>
                </a:solidFill>
              </a:rPr>
              <a:t>The class webpage has lots of useful information. You can find it here: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22086675"/>
              </p:ext>
            </p:extLst>
          </p:nvPr>
        </p:nvGraphicFramePr>
        <p:xfrm>
          <a:off x="342102" y="575070"/>
          <a:ext cx="4637478" cy="5744592"/>
        </p:xfrm>
        <a:graphic>
          <a:graphicData uri="http://schemas.openxmlformats.org/drawingml/2006/table">
            <a:tbl>
              <a:tblPr firstRow="1" firstCol="1" bandRow="1"/>
              <a:tblGrid>
                <a:gridCol w="2652281">
                  <a:extLst>
                    <a:ext uri="{9D8B030D-6E8A-4147-A177-3AD203B41FA5}">
                      <a16:colId xmlns:a16="http://schemas.microsoft.com/office/drawing/2014/main" val="2764363612"/>
                    </a:ext>
                  </a:extLst>
                </a:gridCol>
                <a:gridCol w="1985197">
                  <a:extLst>
                    <a:ext uri="{9D8B030D-6E8A-4147-A177-3AD203B41FA5}">
                      <a16:colId xmlns:a16="http://schemas.microsoft.com/office/drawing/2014/main" val="3643978973"/>
                    </a:ext>
                  </a:extLst>
                </a:gridCol>
              </a:tblGrid>
              <a:tr h="0">
                <a:tc>
                  <a:txBody>
                    <a:bodyPr/>
                    <a:lstStyle/>
                    <a:p>
                      <a:pPr algn="ctr">
                        <a:lnSpc>
                          <a:spcPct val="115000"/>
                        </a:lnSpc>
                        <a:spcAft>
                          <a:spcPts val="0"/>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School day starts </a:t>
                      </a:r>
                    </a:p>
                    <a:p>
                      <a:pPr algn="ctr">
                        <a:lnSpc>
                          <a:spcPct val="115000"/>
                        </a:lnSpc>
                        <a:spcAft>
                          <a:spcPts val="0"/>
                        </a:spcAft>
                      </a:pPr>
                      <a:endParaRPr lang="en-GB" sz="36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GB" sz="36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15000"/>
                        </a:lnSpc>
                        <a:spcAft>
                          <a:spcPts val="0"/>
                        </a:spcAft>
                      </a:pPr>
                      <a:endParaRPr lang="en-GB" sz="48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977892846"/>
                  </a:ext>
                </a:extLst>
              </a:tr>
              <a:tr h="0">
                <a:tc>
                  <a:txBody>
                    <a:bodyPr/>
                    <a:lstStyle/>
                    <a:p>
                      <a:pPr algn="ctr">
                        <a:lnSpc>
                          <a:spcPct val="115000"/>
                        </a:lnSpc>
                        <a:spcAft>
                          <a:spcPts val="0"/>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Playtime </a:t>
                      </a:r>
                      <a:r>
                        <a:rPr lang="en-GB"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(15mins)</a:t>
                      </a:r>
                    </a:p>
                    <a:p>
                      <a:pPr algn="ctr">
                        <a:lnSpc>
                          <a:spcPct val="115000"/>
                        </a:lnSpc>
                        <a:spcAft>
                          <a:spcPts val="0"/>
                        </a:spcAft>
                      </a:pPr>
                      <a:endParaRPr lang="en-GB"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en-GB"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15000"/>
                        </a:lnSpc>
                        <a:spcAft>
                          <a:spcPts val="0"/>
                        </a:spcAft>
                      </a:pPr>
                      <a:endParaRPr lang="en-GB" sz="48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680608517"/>
                  </a:ext>
                </a:extLst>
              </a:tr>
              <a:tr h="0">
                <a:tc>
                  <a:txBody>
                    <a:bodyPr/>
                    <a:lstStyle/>
                    <a:p>
                      <a:pPr algn="l">
                        <a:lnSpc>
                          <a:spcPct val="115000"/>
                        </a:lnSpc>
                        <a:spcAft>
                          <a:spcPts val="0"/>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KS2 Lunchtime</a:t>
                      </a:r>
                    </a:p>
                    <a:p>
                      <a:pPr algn="l">
                        <a:lnSpc>
                          <a:spcPct val="115000"/>
                        </a:lnSpc>
                        <a:spcAft>
                          <a:spcPts val="0"/>
                        </a:spcAft>
                      </a:pPr>
                      <a:r>
                        <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hour) </a:t>
                      </a:r>
                    </a:p>
                    <a:p>
                      <a:pPr algn="l">
                        <a:lnSpc>
                          <a:spcPct val="115000"/>
                        </a:lnSpc>
                        <a:spcAft>
                          <a:spcPts val="0"/>
                        </a:spcAft>
                      </a:pPr>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0"/>
                        </a:spcAft>
                      </a:pPr>
                      <a:endParaRPr lang="en-GB"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15000"/>
                        </a:lnSpc>
                        <a:spcAft>
                          <a:spcPts val="0"/>
                        </a:spcAft>
                      </a:pPr>
                      <a:endParaRPr lang="en-GB" sz="48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636379134"/>
                  </a:ext>
                </a:extLst>
              </a:tr>
              <a:tr h="0">
                <a:tc>
                  <a:txBody>
                    <a:bodyPr/>
                    <a:lstStyle/>
                    <a:p>
                      <a:pPr algn="ctr">
                        <a:lnSpc>
                          <a:spcPct val="115000"/>
                        </a:lnSpc>
                        <a:spcAft>
                          <a:spcPts val="0"/>
                        </a:spcAft>
                      </a:pPr>
                      <a:r>
                        <a:rPr lang="en-GB"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Home time</a:t>
                      </a:r>
                    </a:p>
                    <a:p>
                      <a:pPr algn="ctr">
                        <a:lnSpc>
                          <a:spcPct val="115000"/>
                        </a:lnSpc>
                        <a:spcAft>
                          <a:spcPts val="0"/>
                        </a:spcAft>
                      </a:pPr>
                      <a:endParaRPr lang="en-GB"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lnSpc>
                          <a:spcPct val="115000"/>
                        </a:lnSpc>
                        <a:spcAft>
                          <a:spcPts val="0"/>
                        </a:spcAft>
                      </a:pPr>
                      <a:endParaRPr lang="en-GB" sz="48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427015051"/>
                  </a:ext>
                </a:extLst>
              </a:tr>
            </a:tbl>
          </a:graphicData>
        </a:graphic>
      </p:graphicFrame>
      <p:pic>
        <p:nvPicPr>
          <p:cNvPr id="2051" name="Picture 9"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460" y="3670879"/>
            <a:ext cx="1177150" cy="123006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9604" y="4050294"/>
            <a:ext cx="696060" cy="919162"/>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100" y="1191350"/>
            <a:ext cx="660297" cy="916287"/>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104" y="2723916"/>
            <a:ext cx="1524539" cy="79714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8" descr="Image result for 10.30 cloc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95460" y="2314533"/>
            <a:ext cx="1177150" cy="12523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1687" y="4050294"/>
            <a:ext cx="754392" cy="60929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21687" y="5504402"/>
            <a:ext cx="873613" cy="7112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9"/>
          <a:stretch>
            <a:fillRect/>
          </a:stretch>
        </p:blipFill>
        <p:spPr>
          <a:xfrm>
            <a:off x="3273411" y="673164"/>
            <a:ext cx="1299199" cy="1517129"/>
          </a:xfrm>
          <a:prstGeom prst="rect">
            <a:avLst/>
          </a:prstGeom>
        </p:spPr>
      </p:pic>
      <p:pic>
        <p:nvPicPr>
          <p:cNvPr id="4" name="Picture 3"/>
          <p:cNvPicPr>
            <a:picLocks noChangeAspect="1"/>
          </p:cNvPicPr>
          <p:nvPr/>
        </p:nvPicPr>
        <p:blipFill>
          <a:blip r:embed="rId10"/>
          <a:stretch>
            <a:fillRect/>
          </a:stretch>
        </p:blipFill>
        <p:spPr>
          <a:xfrm>
            <a:off x="3403929" y="5121424"/>
            <a:ext cx="1160212" cy="1173175"/>
          </a:xfrm>
          <a:prstGeom prst="rect">
            <a:avLst/>
          </a:prstGeom>
        </p:spPr>
      </p:pic>
      <p:pic>
        <p:nvPicPr>
          <p:cNvPr id="9" name="Picture 8">
            <a:extLst>
              <a:ext uri="{FF2B5EF4-FFF2-40B4-BE49-F238E27FC236}">
                <a16:creationId xmlns:a16="http://schemas.microsoft.com/office/drawing/2014/main" id="{AD919943-B524-CBA6-DA1C-584E1EA12059}"/>
              </a:ext>
            </a:extLst>
          </p:cNvPr>
          <p:cNvPicPr>
            <a:picLocks noChangeAspect="1"/>
          </p:cNvPicPr>
          <p:nvPr/>
        </p:nvPicPr>
        <p:blipFill>
          <a:blip r:embed="rId11"/>
          <a:stretch>
            <a:fillRect/>
          </a:stretch>
        </p:blipFill>
        <p:spPr>
          <a:xfrm>
            <a:off x="6797082" y="3926530"/>
            <a:ext cx="3713643" cy="2716595"/>
          </a:xfrm>
          <a:prstGeom prst="rect">
            <a:avLst/>
          </a:prstGeom>
        </p:spPr>
      </p:pic>
    </p:spTree>
    <p:extLst>
      <p:ext uri="{BB962C8B-B14F-4D97-AF65-F5344CB8AC3E}">
        <p14:creationId xmlns:p14="http://schemas.microsoft.com/office/powerpoint/2010/main" val="3407611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rot="21065730">
            <a:off x="3903125" y="4944197"/>
            <a:ext cx="1355374" cy="1563292"/>
          </a:xfrm>
          <a:prstGeom prst="rect">
            <a:avLst/>
          </a:prstGeom>
        </p:spPr>
      </p:pic>
      <p:pic>
        <p:nvPicPr>
          <p:cNvPr id="4" name="Picture 3"/>
          <p:cNvPicPr>
            <a:picLocks noChangeAspect="1"/>
          </p:cNvPicPr>
          <p:nvPr/>
        </p:nvPicPr>
        <p:blipFill>
          <a:blip r:embed="rId3"/>
          <a:stretch>
            <a:fillRect/>
          </a:stretch>
        </p:blipFill>
        <p:spPr>
          <a:xfrm rot="605391">
            <a:off x="3762592" y="2446580"/>
            <a:ext cx="1349775" cy="1817842"/>
          </a:xfrm>
          <a:prstGeom prst="rect">
            <a:avLst/>
          </a:prstGeom>
        </p:spPr>
      </p:pic>
      <p:sp>
        <p:nvSpPr>
          <p:cNvPr id="2" name="Title 1"/>
          <p:cNvSpPr>
            <a:spLocks noGrp="1"/>
          </p:cNvSpPr>
          <p:nvPr>
            <p:ph type="title"/>
          </p:nvPr>
        </p:nvSpPr>
        <p:spPr>
          <a:xfrm>
            <a:off x="828236" y="197979"/>
            <a:ext cx="10515600" cy="793718"/>
          </a:xfrm>
          <a:solidFill>
            <a:schemeClr val="accent1"/>
          </a:solidFill>
        </p:spPr>
        <p:txBody>
          <a:bodyPr/>
          <a:lstStyle/>
          <a:p>
            <a:r>
              <a:rPr lang="en-GB" b="1" dirty="0">
                <a:solidFill>
                  <a:schemeClr val="bg1"/>
                </a:solidFill>
              </a:rPr>
              <a:t>What do we learn about in English and Maths?</a:t>
            </a:r>
          </a:p>
        </p:txBody>
      </p:sp>
      <p:sp>
        <p:nvSpPr>
          <p:cNvPr id="3" name="Content Placeholder 2"/>
          <p:cNvSpPr>
            <a:spLocks noGrp="1"/>
          </p:cNvSpPr>
          <p:nvPr>
            <p:ph idx="1"/>
          </p:nvPr>
        </p:nvSpPr>
        <p:spPr>
          <a:xfrm>
            <a:off x="168813" y="1036581"/>
            <a:ext cx="11842653" cy="1045437"/>
          </a:xfrm>
          <a:ln>
            <a:solidFill>
              <a:schemeClr val="bg1"/>
            </a:solidFill>
          </a:ln>
        </p:spPr>
        <p:txBody>
          <a:bodyPr>
            <a:noAutofit/>
          </a:bodyPr>
          <a:lstStyle/>
          <a:p>
            <a:pPr marL="0" indent="0">
              <a:buNone/>
            </a:pPr>
            <a:r>
              <a:rPr lang="en-GB" sz="2400" dirty="0">
                <a:solidFill>
                  <a:schemeClr val="bg1"/>
                </a:solidFill>
              </a:rPr>
              <a:t>Every day we learn about reading, writing and mathematics.</a:t>
            </a:r>
          </a:p>
          <a:p>
            <a:pPr marL="0" indent="0">
              <a:buNone/>
            </a:pPr>
            <a:r>
              <a:rPr lang="en-GB" sz="2400" dirty="0">
                <a:solidFill>
                  <a:schemeClr val="bg1"/>
                </a:solidFill>
              </a:rPr>
              <a:t>Here is a very light overview, and you will also receive more detailed half-termly overviews.</a:t>
            </a:r>
          </a:p>
        </p:txBody>
      </p:sp>
      <p:sp>
        <p:nvSpPr>
          <p:cNvPr id="5" name="Content Placeholder 2"/>
          <p:cNvSpPr txBox="1">
            <a:spLocks/>
          </p:cNvSpPr>
          <p:nvPr/>
        </p:nvSpPr>
        <p:spPr>
          <a:xfrm>
            <a:off x="292770" y="2224793"/>
            <a:ext cx="4318782"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Here are a few of our English projects…</a:t>
            </a:r>
          </a:p>
          <a:p>
            <a:pPr marL="0" indent="0">
              <a:buNone/>
            </a:pPr>
            <a:endParaRPr lang="en-GB" sz="2400" b="1" dirty="0">
              <a:solidFill>
                <a:schemeClr val="bg1"/>
              </a:solidFill>
            </a:endParaRPr>
          </a:p>
          <a:p>
            <a:pPr marL="0" indent="0">
              <a:buNone/>
            </a:pPr>
            <a:r>
              <a:rPr lang="en-GB" sz="2400" dirty="0">
                <a:solidFill>
                  <a:schemeClr val="bg1"/>
                </a:solidFill>
              </a:rPr>
              <a:t>Writing about waste monsters inspired by ‘Planet SOS’ by Marie G. Rhode</a:t>
            </a:r>
          </a:p>
          <a:p>
            <a:pPr marL="0" indent="0">
              <a:buNone/>
            </a:pPr>
            <a:endParaRPr lang="en-GB" sz="2400" b="1" dirty="0">
              <a:solidFill>
                <a:schemeClr val="bg1"/>
              </a:solidFill>
            </a:endParaRPr>
          </a:p>
          <a:p>
            <a:pPr marL="0" indent="0">
              <a:buNone/>
            </a:pPr>
            <a:r>
              <a:rPr lang="en-GB" sz="2400" dirty="0">
                <a:solidFill>
                  <a:schemeClr val="bg1"/>
                </a:solidFill>
              </a:rPr>
              <a:t>We write biographies about young people who have </a:t>
            </a:r>
          </a:p>
          <a:p>
            <a:pPr marL="0" indent="0">
              <a:buNone/>
            </a:pPr>
            <a:r>
              <a:rPr lang="en-GB" sz="2400" dirty="0">
                <a:solidFill>
                  <a:schemeClr val="bg1"/>
                </a:solidFill>
              </a:rPr>
              <a:t>changed the world.</a:t>
            </a:r>
          </a:p>
        </p:txBody>
      </p:sp>
      <p:sp>
        <p:nvSpPr>
          <p:cNvPr id="6" name="Content Placeholder 2"/>
          <p:cNvSpPr txBox="1">
            <a:spLocks/>
          </p:cNvSpPr>
          <p:nvPr/>
        </p:nvSpPr>
        <p:spPr>
          <a:xfrm>
            <a:off x="5022166" y="2342401"/>
            <a:ext cx="6989300"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We learn lots of new concepts in maths. Here is a ‘place value’ example:</a:t>
            </a:r>
          </a:p>
          <a:p>
            <a:pPr marL="0" indent="0">
              <a:buNone/>
            </a:pPr>
            <a:endParaRPr lang="en-GB" sz="2400" dirty="0">
              <a:solidFill>
                <a:schemeClr val="bg1"/>
              </a:solidFill>
            </a:endParaRPr>
          </a:p>
          <a:p>
            <a:pPr marL="0" indent="0">
              <a:buNone/>
            </a:pPr>
            <a:r>
              <a:rPr lang="en-GB" sz="2400" dirty="0">
                <a:solidFill>
                  <a:schemeClr val="bg1"/>
                </a:solidFill>
              </a:rPr>
              <a:t>Think about the number 34 567 800.</a:t>
            </a:r>
          </a:p>
          <a:p>
            <a:pPr marL="0" indent="0">
              <a:buNone/>
            </a:pPr>
            <a:r>
              <a:rPr lang="en-GB" sz="2400" dirty="0">
                <a:solidFill>
                  <a:schemeClr val="bg1"/>
                </a:solidFill>
              </a:rPr>
              <a:t>Say this number aloud.</a:t>
            </a:r>
          </a:p>
          <a:p>
            <a:pPr marL="0" indent="0">
              <a:buNone/>
            </a:pPr>
            <a:r>
              <a:rPr lang="en-GB" sz="2400" dirty="0">
                <a:solidFill>
                  <a:schemeClr val="bg1"/>
                </a:solidFill>
              </a:rPr>
              <a:t>Round this number to the nearest million.</a:t>
            </a:r>
          </a:p>
          <a:p>
            <a:pPr marL="0" indent="0">
              <a:buNone/>
            </a:pPr>
            <a:r>
              <a:rPr lang="en-GB" sz="2400" dirty="0">
                <a:solidFill>
                  <a:schemeClr val="bg1"/>
                </a:solidFill>
              </a:rPr>
              <a:t>What does the digit ‘7’ represent?</a:t>
            </a:r>
          </a:p>
          <a:p>
            <a:pPr marL="0" indent="0">
              <a:buNone/>
            </a:pPr>
            <a:r>
              <a:rPr lang="en-GB" sz="2400" dirty="0">
                <a:solidFill>
                  <a:schemeClr val="bg1"/>
                </a:solidFill>
              </a:rPr>
              <a:t>Divide this number by 100 and say your answer aloud.</a:t>
            </a:r>
          </a:p>
          <a:p>
            <a:pPr marL="0" indent="0">
              <a:buNone/>
            </a:pPr>
            <a:r>
              <a:rPr lang="en-GB" sz="2400" dirty="0">
                <a:solidFill>
                  <a:schemeClr val="bg1"/>
                </a:solidFill>
              </a:rPr>
              <a:t>Divide this number by 1000 and say your answer aloud.</a:t>
            </a:r>
          </a:p>
        </p:txBody>
      </p:sp>
    </p:spTree>
    <p:extLst>
      <p:ext uri="{BB962C8B-B14F-4D97-AF65-F5344CB8AC3E}">
        <p14:creationId xmlns:p14="http://schemas.microsoft.com/office/powerpoint/2010/main" val="2216421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rot="21046630">
            <a:off x="3553184" y="4086509"/>
            <a:ext cx="3028816" cy="2326131"/>
          </a:xfrm>
          <a:prstGeom prst="rect">
            <a:avLst/>
          </a:prstGeom>
          <a:ln>
            <a:solidFill>
              <a:schemeClr val="bg1"/>
            </a:solidFill>
          </a:ln>
        </p:spPr>
      </p:pic>
      <p:sp>
        <p:nvSpPr>
          <p:cNvPr id="2" name="Title 1"/>
          <p:cNvSpPr>
            <a:spLocks noGrp="1"/>
          </p:cNvSpPr>
          <p:nvPr>
            <p:ph type="title"/>
          </p:nvPr>
        </p:nvSpPr>
        <p:spPr>
          <a:xfrm>
            <a:off x="2008749" y="159872"/>
            <a:ext cx="8414087" cy="976547"/>
          </a:xfrm>
          <a:solidFill>
            <a:schemeClr val="accent1"/>
          </a:solidFill>
        </p:spPr>
        <p:txBody>
          <a:bodyPr vert="horz" lIns="91440" tIns="45720" rIns="91440" bIns="45720" rtlCol="0" anchor="ctr">
            <a:normAutofit/>
          </a:bodyPr>
          <a:lstStyle/>
          <a:p>
            <a:r>
              <a:rPr lang="en-GB" b="1" dirty="0">
                <a:solidFill>
                  <a:schemeClr val="bg1"/>
                </a:solidFill>
              </a:rPr>
              <a:t>What do we learn about in Autumn?</a:t>
            </a:r>
          </a:p>
        </p:txBody>
      </p:sp>
      <p:sp>
        <p:nvSpPr>
          <p:cNvPr id="3" name="Content Placeholder 2"/>
          <p:cNvSpPr>
            <a:spLocks noGrp="1"/>
          </p:cNvSpPr>
          <p:nvPr>
            <p:ph idx="1"/>
          </p:nvPr>
        </p:nvSpPr>
        <p:spPr>
          <a:xfrm>
            <a:off x="289560" y="1164444"/>
            <a:ext cx="11682046" cy="4351338"/>
          </a:xfrm>
        </p:spPr>
        <p:txBody>
          <a:bodyPr>
            <a:noAutofit/>
          </a:bodyPr>
          <a:lstStyle/>
          <a:p>
            <a:pPr marL="0" indent="0">
              <a:buNone/>
            </a:pPr>
            <a:r>
              <a:rPr lang="en-GB" sz="2400" dirty="0">
                <a:solidFill>
                  <a:schemeClr val="bg1"/>
                </a:solidFill>
              </a:rPr>
              <a:t>Here is a very light overview, and you will also receive more detailed half-termly overviews.</a:t>
            </a:r>
          </a:p>
        </p:txBody>
      </p:sp>
      <p:sp>
        <p:nvSpPr>
          <p:cNvPr id="4" name="Content Placeholder 2"/>
          <p:cNvSpPr txBox="1">
            <a:spLocks/>
          </p:cNvSpPr>
          <p:nvPr/>
        </p:nvSpPr>
        <p:spPr>
          <a:xfrm>
            <a:off x="289560" y="1991264"/>
            <a:ext cx="3438378"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Autumn term 1 History </a:t>
            </a:r>
          </a:p>
          <a:p>
            <a:pPr marL="0" indent="0">
              <a:buNone/>
            </a:pPr>
            <a:r>
              <a:rPr lang="en-GB" sz="2400" dirty="0">
                <a:solidFill>
                  <a:schemeClr val="bg1"/>
                </a:solidFill>
              </a:rPr>
              <a:t>Join Year 6 as we start our History focus on World War Two.</a:t>
            </a:r>
          </a:p>
          <a:p>
            <a:pPr marL="0" indent="0">
              <a:buNone/>
            </a:pPr>
            <a:r>
              <a:rPr lang="en-GB" sz="2400" dirty="0">
                <a:solidFill>
                  <a:schemeClr val="bg1"/>
                </a:solidFill>
              </a:rPr>
              <a:t>We will be looking at this very important event on a local, national and international scale. </a:t>
            </a:r>
          </a:p>
          <a:p>
            <a:pPr marL="0" indent="0">
              <a:buNone/>
            </a:pPr>
            <a:r>
              <a:rPr lang="en-GB" sz="2400" dirty="0">
                <a:solidFill>
                  <a:schemeClr val="bg1"/>
                </a:solidFill>
              </a:rPr>
              <a:t>What did World War Two mean to those living in Sussex?</a:t>
            </a:r>
          </a:p>
          <a:p>
            <a:endParaRPr lang="en-GB" sz="2400" dirty="0">
              <a:solidFill>
                <a:schemeClr val="bg1"/>
              </a:solidFill>
            </a:endParaRPr>
          </a:p>
        </p:txBody>
      </p:sp>
      <p:sp>
        <p:nvSpPr>
          <p:cNvPr id="6" name="Content Placeholder 2"/>
          <p:cNvSpPr txBox="1">
            <a:spLocks/>
          </p:cNvSpPr>
          <p:nvPr/>
        </p:nvSpPr>
        <p:spPr>
          <a:xfrm>
            <a:off x="6407246" y="1764347"/>
            <a:ext cx="5564360" cy="4967043"/>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solidFill>
                  <a:schemeClr val="bg1"/>
                </a:solidFill>
              </a:rPr>
              <a:t>GEOGRAPHY: </a:t>
            </a:r>
            <a:r>
              <a:rPr lang="en-GB" sz="2000" dirty="0">
                <a:solidFill>
                  <a:schemeClr val="bg1"/>
                </a:solidFill>
              </a:rPr>
              <a:t>Locational knowledge and Map Skills</a:t>
            </a:r>
          </a:p>
          <a:p>
            <a:pPr marL="0" indent="0">
              <a:buNone/>
            </a:pPr>
            <a:r>
              <a:rPr lang="en-GB" sz="2000" b="1" dirty="0">
                <a:solidFill>
                  <a:schemeClr val="bg1"/>
                </a:solidFill>
              </a:rPr>
              <a:t>(3 weeks)</a:t>
            </a:r>
          </a:p>
          <a:p>
            <a:pPr marL="0" indent="0">
              <a:buNone/>
            </a:pPr>
            <a:r>
              <a:rPr lang="en-GB" sz="2000" dirty="0">
                <a:solidFill>
                  <a:schemeClr val="bg1"/>
                </a:solidFill>
              </a:rPr>
              <a:t>We expand map skills to include non-UK countries.</a:t>
            </a:r>
          </a:p>
          <a:p>
            <a:pPr marL="0" indent="0">
              <a:buNone/>
            </a:pPr>
            <a:r>
              <a:rPr lang="en-GB" sz="2000" dirty="0">
                <a:solidFill>
                  <a:schemeClr val="bg1"/>
                </a:solidFill>
              </a:rPr>
              <a:t>Can you name and locate on the world map any countries in Africa or Asia?</a:t>
            </a:r>
          </a:p>
          <a:p>
            <a:pPr marL="0" indent="0">
              <a:buNone/>
            </a:pPr>
            <a:r>
              <a:rPr lang="en-GB" sz="2000" dirty="0">
                <a:solidFill>
                  <a:schemeClr val="bg1"/>
                </a:solidFill>
              </a:rPr>
              <a:t>Can you use maps, atlases, globes and digital/computer mapping (Google Earth) to locate countries and describe features studied?</a:t>
            </a:r>
          </a:p>
          <a:p>
            <a:pPr marL="0" indent="0">
              <a:buNone/>
            </a:pPr>
            <a:r>
              <a:rPr lang="en-GB" sz="2000" b="1" dirty="0">
                <a:solidFill>
                  <a:schemeClr val="bg1"/>
                </a:solidFill>
              </a:rPr>
              <a:t>SCIENCE: </a:t>
            </a:r>
            <a:r>
              <a:rPr lang="en-GB" sz="2000" dirty="0">
                <a:solidFill>
                  <a:schemeClr val="bg1"/>
                </a:solidFill>
              </a:rPr>
              <a:t>Electricity </a:t>
            </a:r>
            <a:r>
              <a:rPr lang="en-GB" sz="2000" b="1" dirty="0">
                <a:solidFill>
                  <a:schemeClr val="bg1"/>
                </a:solidFill>
              </a:rPr>
              <a:t>(3 weeks) </a:t>
            </a:r>
          </a:p>
          <a:p>
            <a:pPr marL="0" indent="0">
              <a:buNone/>
            </a:pPr>
            <a:r>
              <a:rPr lang="en-GB" sz="2000" dirty="0">
                <a:solidFill>
                  <a:schemeClr val="bg1"/>
                </a:solidFill>
              </a:rPr>
              <a:t>Revisit simple circuits (cell, a bulb in a holder and wires connected by crocodile clips). </a:t>
            </a:r>
          </a:p>
          <a:p>
            <a:pPr marL="0" indent="0">
              <a:buNone/>
            </a:pPr>
            <a:r>
              <a:rPr lang="en-GB" sz="2000" dirty="0">
                <a:solidFill>
                  <a:schemeClr val="bg1"/>
                </a:solidFill>
              </a:rPr>
              <a:t>Why doesn’t the bulb light if the If the cell is missing?</a:t>
            </a:r>
          </a:p>
          <a:p>
            <a:pPr marL="0" indent="0">
              <a:buNone/>
            </a:pPr>
            <a:r>
              <a:rPr lang="en-GB" sz="2000" dirty="0">
                <a:solidFill>
                  <a:schemeClr val="bg1"/>
                </a:solidFill>
              </a:rPr>
              <a:t>Lots of hands on work with circuits!</a:t>
            </a:r>
          </a:p>
          <a:p>
            <a:pPr marL="0" indent="0">
              <a:buNone/>
            </a:pPr>
            <a:r>
              <a:rPr lang="en-GB" sz="2000" dirty="0">
                <a:solidFill>
                  <a:schemeClr val="bg1"/>
                </a:solidFill>
              </a:rPr>
              <a:t> </a:t>
            </a:r>
          </a:p>
        </p:txBody>
      </p:sp>
      <p:pic>
        <p:nvPicPr>
          <p:cNvPr id="7" name="Picture 6"/>
          <p:cNvPicPr>
            <a:picLocks noChangeAspect="1"/>
          </p:cNvPicPr>
          <p:nvPr/>
        </p:nvPicPr>
        <p:blipFill>
          <a:blip r:embed="rId3"/>
          <a:stretch>
            <a:fillRect/>
          </a:stretch>
        </p:blipFill>
        <p:spPr>
          <a:xfrm rot="502764">
            <a:off x="3763133" y="2264558"/>
            <a:ext cx="2608921" cy="1963213"/>
          </a:xfrm>
          <a:prstGeom prst="rect">
            <a:avLst/>
          </a:prstGeom>
          <a:ln>
            <a:solidFill>
              <a:schemeClr val="bg1"/>
            </a:solidFill>
          </a:ln>
        </p:spPr>
      </p:pic>
    </p:spTree>
    <p:extLst>
      <p:ext uri="{BB962C8B-B14F-4D97-AF65-F5344CB8AC3E}">
        <p14:creationId xmlns:p14="http://schemas.microsoft.com/office/powerpoint/2010/main" val="1020232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89560" y="1991264"/>
            <a:ext cx="4451252"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Spring term 1 Science </a:t>
            </a:r>
          </a:p>
          <a:p>
            <a:pPr marL="0" indent="0">
              <a:buNone/>
            </a:pPr>
            <a:r>
              <a:rPr lang="en-GB" sz="2400" dirty="0">
                <a:solidFill>
                  <a:schemeClr val="bg1"/>
                </a:solidFill>
              </a:rPr>
              <a:t>Could you be the next CSI investigator? </a:t>
            </a:r>
          </a:p>
          <a:p>
            <a:pPr marL="0" indent="0">
              <a:buNone/>
            </a:pPr>
            <a:r>
              <a:rPr lang="en-GB" sz="2400" dirty="0">
                <a:solidFill>
                  <a:schemeClr val="bg1"/>
                </a:solidFill>
              </a:rPr>
              <a:t>Changes in materials - filtering, dissolving, reversible and irreversible changes. </a:t>
            </a:r>
          </a:p>
          <a:p>
            <a:pPr marL="0" indent="0">
              <a:buNone/>
            </a:pPr>
            <a:r>
              <a:rPr lang="en-GB" sz="2400" dirty="0">
                <a:solidFill>
                  <a:schemeClr val="bg1"/>
                </a:solidFill>
              </a:rPr>
              <a:t>Evaporation and condensation.</a:t>
            </a:r>
          </a:p>
          <a:p>
            <a:pPr marL="0" indent="0">
              <a:buNone/>
            </a:pPr>
            <a:r>
              <a:rPr lang="en-GB" sz="2400" dirty="0">
                <a:solidFill>
                  <a:schemeClr val="bg1"/>
                </a:solidFill>
              </a:rPr>
              <a:t>(6 weeks)</a:t>
            </a:r>
          </a:p>
        </p:txBody>
      </p:sp>
      <p:pic>
        <p:nvPicPr>
          <p:cNvPr id="7" name="Picture 6"/>
          <p:cNvPicPr>
            <a:picLocks noChangeAspect="1"/>
          </p:cNvPicPr>
          <p:nvPr/>
        </p:nvPicPr>
        <p:blipFill>
          <a:blip r:embed="rId2"/>
          <a:stretch>
            <a:fillRect/>
          </a:stretch>
        </p:blipFill>
        <p:spPr>
          <a:xfrm>
            <a:off x="1806284" y="4718772"/>
            <a:ext cx="4600963" cy="2056296"/>
          </a:xfrm>
          <a:prstGeom prst="rect">
            <a:avLst/>
          </a:prstGeom>
        </p:spPr>
      </p:pic>
      <p:sp>
        <p:nvSpPr>
          <p:cNvPr id="2" name="Title 1"/>
          <p:cNvSpPr>
            <a:spLocks noGrp="1"/>
          </p:cNvSpPr>
          <p:nvPr>
            <p:ph type="title"/>
          </p:nvPr>
        </p:nvSpPr>
        <p:spPr>
          <a:xfrm>
            <a:off x="2074031" y="125834"/>
            <a:ext cx="8113104" cy="785164"/>
          </a:xfrm>
          <a:solidFill>
            <a:schemeClr val="accent1"/>
          </a:solidFill>
        </p:spPr>
        <p:txBody>
          <a:bodyPr/>
          <a:lstStyle/>
          <a:p>
            <a:r>
              <a:rPr lang="en-GB" b="1" dirty="0">
                <a:solidFill>
                  <a:schemeClr val="bg1"/>
                </a:solidFill>
              </a:rPr>
              <a:t>What do we learn about in Spring?</a:t>
            </a:r>
          </a:p>
        </p:txBody>
      </p:sp>
      <p:sp>
        <p:nvSpPr>
          <p:cNvPr id="3" name="Content Placeholder 2"/>
          <p:cNvSpPr>
            <a:spLocks noGrp="1"/>
          </p:cNvSpPr>
          <p:nvPr>
            <p:ph idx="1"/>
          </p:nvPr>
        </p:nvSpPr>
        <p:spPr>
          <a:xfrm>
            <a:off x="289560" y="1164444"/>
            <a:ext cx="11682046" cy="4351338"/>
          </a:xfrm>
        </p:spPr>
        <p:txBody>
          <a:bodyPr>
            <a:noAutofit/>
          </a:bodyPr>
          <a:lstStyle/>
          <a:p>
            <a:pPr marL="0" indent="0">
              <a:buNone/>
            </a:pPr>
            <a:r>
              <a:rPr lang="en-GB" sz="2400" dirty="0">
                <a:solidFill>
                  <a:schemeClr val="bg1"/>
                </a:solidFill>
              </a:rPr>
              <a:t>Here is a very light overview, and you will also receive more detailed half-termly overviews.</a:t>
            </a:r>
          </a:p>
        </p:txBody>
      </p:sp>
      <p:sp>
        <p:nvSpPr>
          <p:cNvPr id="6" name="Content Placeholder 2"/>
          <p:cNvSpPr txBox="1">
            <a:spLocks/>
          </p:cNvSpPr>
          <p:nvPr/>
        </p:nvSpPr>
        <p:spPr>
          <a:xfrm>
            <a:off x="6407247" y="1977222"/>
            <a:ext cx="3438378"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Spring term 2 Art</a:t>
            </a:r>
          </a:p>
          <a:p>
            <a:pPr marL="0" indent="0">
              <a:buNone/>
            </a:pPr>
            <a:r>
              <a:rPr lang="en-GB" sz="2400" dirty="0">
                <a:solidFill>
                  <a:schemeClr val="bg1"/>
                </a:solidFill>
              </a:rPr>
              <a:t>WHOLE SCHOOL  ART FOCUS !</a:t>
            </a:r>
          </a:p>
          <a:p>
            <a:pPr marL="0" indent="0">
              <a:buNone/>
            </a:pPr>
            <a:r>
              <a:rPr lang="en-GB" sz="2400" dirty="0">
                <a:solidFill>
                  <a:schemeClr val="bg1"/>
                </a:solidFill>
              </a:rPr>
              <a:t>We plan this with a local artist and the theme changes every year.</a:t>
            </a:r>
          </a:p>
          <a:p>
            <a:pPr marL="0" indent="0">
              <a:buNone/>
            </a:pPr>
            <a:r>
              <a:rPr lang="en-GB" sz="2400" dirty="0">
                <a:solidFill>
                  <a:schemeClr val="bg1"/>
                </a:solidFill>
              </a:rPr>
              <a:t>Here are a few past projects…</a:t>
            </a:r>
          </a:p>
        </p:txBody>
      </p:sp>
      <p:pic>
        <p:nvPicPr>
          <p:cNvPr id="13" name="Picture 12"/>
          <p:cNvPicPr>
            <a:picLocks noChangeAspect="1"/>
          </p:cNvPicPr>
          <p:nvPr/>
        </p:nvPicPr>
        <p:blipFill>
          <a:blip r:embed="rId3"/>
          <a:stretch>
            <a:fillRect/>
          </a:stretch>
        </p:blipFill>
        <p:spPr>
          <a:xfrm rot="572248">
            <a:off x="9763238" y="2192813"/>
            <a:ext cx="2595270" cy="1947511"/>
          </a:xfrm>
          <a:prstGeom prst="rect">
            <a:avLst/>
          </a:prstGeom>
          <a:ln>
            <a:solidFill>
              <a:schemeClr val="bg1"/>
            </a:solidFill>
          </a:ln>
        </p:spPr>
      </p:pic>
      <p:pic>
        <p:nvPicPr>
          <p:cNvPr id="15" name="Picture 14"/>
          <p:cNvPicPr>
            <a:picLocks noChangeAspect="1"/>
          </p:cNvPicPr>
          <p:nvPr/>
        </p:nvPicPr>
        <p:blipFill>
          <a:blip r:embed="rId4"/>
          <a:stretch>
            <a:fillRect/>
          </a:stretch>
        </p:blipFill>
        <p:spPr>
          <a:xfrm rot="1729229">
            <a:off x="9060807" y="4376894"/>
            <a:ext cx="2873532" cy="2156321"/>
          </a:xfrm>
          <a:prstGeom prst="rect">
            <a:avLst/>
          </a:prstGeom>
          <a:ln>
            <a:solidFill>
              <a:schemeClr val="bg1"/>
            </a:solidFill>
          </a:ln>
        </p:spPr>
      </p:pic>
      <p:pic>
        <p:nvPicPr>
          <p:cNvPr id="16" name="Picture 15"/>
          <p:cNvPicPr>
            <a:picLocks noChangeAspect="1"/>
          </p:cNvPicPr>
          <p:nvPr/>
        </p:nvPicPr>
        <p:blipFill>
          <a:blip r:embed="rId5"/>
          <a:stretch>
            <a:fillRect/>
          </a:stretch>
        </p:blipFill>
        <p:spPr>
          <a:xfrm rot="21077833">
            <a:off x="6256246" y="5020155"/>
            <a:ext cx="2999087" cy="2250538"/>
          </a:xfrm>
          <a:prstGeom prst="rect">
            <a:avLst/>
          </a:prstGeom>
          <a:ln>
            <a:solidFill>
              <a:schemeClr val="bg1"/>
            </a:solidFill>
          </a:ln>
        </p:spPr>
      </p:pic>
    </p:spTree>
    <p:extLst>
      <p:ext uri="{BB962C8B-B14F-4D97-AF65-F5344CB8AC3E}">
        <p14:creationId xmlns:p14="http://schemas.microsoft.com/office/powerpoint/2010/main" val="1353120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3777" y="110884"/>
            <a:ext cx="8543193" cy="992599"/>
          </a:xfrm>
          <a:solidFill>
            <a:schemeClr val="accent1"/>
          </a:solidFill>
        </p:spPr>
        <p:txBody>
          <a:bodyPr/>
          <a:lstStyle/>
          <a:p>
            <a:r>
              <a:rPr lang="en-GB" b="1" dirty="0">
                <a:solidFill>
                  <a:schemeClr val="bg1"/>
                </a:solidFill>
              </a:rPr>
              <a:t>What do we learn about in Summer?</a:t>
            </a:r>
          </a:p>
        </p:txBody>
      </p:sp>
      <p:sp>
        <p:nvSpPr>
          <p:cNvPr id="3" name="Content Placeholder 2"/>
          <p:cNvSpPr>
            <a:spLocks noGrp="1"/>
          </p:cNvSpPr>
          <p:nvPr>
            <p:ph idx="1"/>
          </p:nvPr>
        </p:nvSpPr>
        <p:spPr>
          <a:xfrm>
            <a:off x="289560" y="1164444"/>
            <a:ext cx="11682046" cy="4351338"/>
          </a:xfrm>
        </p:spPr>
        <p:txBody>
          <a:bodyPr>
            <a:noAutofit/>
          </a:bodyPr>
          <a:lstStyle/>
          <a:p>
            <a:pPr marL="0" indent="0">
              <a:buNone/>
            </a:pPr>
            <a:r>
              <a:rPr lang="en-GB" sz="2400" dirty="0" err="1">
                <a:solidFill>
                  <a:schemeClr val="bg1"/>
                </a:solidFill>
              </a:rPr>
              <a:t>Hee</a:t>
            </a:r>
            <a:r>
              <a:rPr lang="en-GB" sz="2400" dirty="0">
                <a:solidFill>
                  <a:schemeClr val="bg1"/>
                </a:solidFill>
              </a:rPr>
              <a:t> is a very light overview, and you will also receive more detailed half-termly overviews.</a:t>
            </a:r>
          </a:p>
        </p:txBody>
      </p:sp>
      <p:sp>
        <p:nvSpPr>
          <p:cNvPr id="4" name="Content Placeholder 2"/>
          <p:cNvSpPr txBox="1">
            <a:spLocks/>
          </p:cNvSpPr>
          <p:nvPr/>
        </p:nvSpPr>
        <p:spPr>
          <a:xfrm>
            <a:off x="8505195" y="1760391"/>
            <a:ext cx="3438378" cy="4351338"/>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Summer term 2 History </a:t>
            </a:r>
          </a:p>
          <a:p>
            <a:pPr marL="0" indent="0">
              <a:buNone/>
            </a:pPr>
            <a:r>
              <a:rPr lang="en-GB" sz="2400" dirty="0">
                <a:solidFill>
                  <a:schemeClr val="bg1"/>
                </a:solidFill>
              </a:rPr>
              <a:t>What was the Golden Age of Islam? </a:t>
            </a:r>
          </a:p>
          <a:p>
            <a:pPr marL="0" indent="0">
              <a:buNone/>
            </a:pPr>
            <a:r>
              <a:rPr lang="en-GB" sz="2400" dirty="0">
                <a:solidFill>
                  <a:schemeClr val="bg1"/>
                </a:solidFill>
              </a:rPr>
              <a:t>Learning about  the importance of Baghdad as a developing city of knowledge, culture and learning. </a:t>
            </a:r>
          </a:p>
        </p:txBody>
      </p:sp>
      <p:sp>
        <p:nvSpPr>
          <p:cNvPr id="6" name="Content Placeholder 2"/>
          <p:cNvSpPr txBox="1">
            <a:spLocks/>
          </p:cNvSpPr>
          <p:nvPr/>
        </p:nvSpPr>
        <p:spPr>
          <a:xfrm>
            <a:off x="115994" y="1821352"/>
            <a:ext cx="3693356" cy="3755391"/>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Summer term 1 Geography</a:t>
            </a:r>
          </a:p>
          <a:p>
            <a:pPr marL="0" indent="0">
              <a:buNone/>
            </a:pPr>
            <a:r>
              <a:rPr lang="en-GB" sz="2400" dirty="0">
                <a:solidFill>
                  <a:schemeClr val="bg1"/>
                </a:solidFill>
              </a:rPr>
              <a:t>Exploring Beautiful Brazil</a:t>
            </a:r>
          </a:p>
          <a:p>
            <a:r>
              <a:rPr lang="en-GB" sz="2400" dirty="0">
                <a:solidFill>
                  <a:schemeClr val="bg1"/>
                </a:solidFill>
              </a:rPr>
              <a:t>What are volcanoes and Earthquakes?</a:t>
            </a:r>
          </a:p>
          <a:p>
            <a:r>
              <a:rPr lang="en-GB" sz="2400" dirty="0">
                <a:solidFill>
                  <a:schemeClr val="bg1"/>
                </a:solidFill>
              </a:rPr>
              <a:t>What are human and physical features? </a:t>
            </a:r>
          </a:p>
          <a:p>
            <a:r>
              <a:rPr lang="en-GB" sz="2400" dirty="0">
                <a:solidFill>
                  <a:schemeClr val="bg1"/>
                </a:solidFill>
              </a:rPr>
              <a:t>Who are the Awa tribe?</a:t>
            </a:r>
          </a:p>
        </p:txBody>
      </p:sp>
      <p:sp>
        <p:nvSpPr>
          <p:cNvPr id="9" name="Content Placeholder 2"/>
          <p:cNvSpPr txBox="1">
            <a:spLocks/>
          </p:cNvSpPr>
          <p:nvPr/>
        </p:nvSpPr>
        <p:spPr>
          <a:xfrm>
            <a:off x="3953217" y="4021299"/>
            <a:ext cx="4451252" cy="2262390"/>
          </a:xfrm>
          <a:prstGeom prst="rect">
            <a:avLst/>
          </a:prstGeom>
          <a:ln>
            <a:solidFill>
              <a:schemeClr val="bg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rPr>
              <a:t>Summer term 2 Science </a:t>
            </a:r>
          </a:p>
          <a:p>
            <a:pPr marL="0" indent="0">
              <a:buNone/>
            </a:pPr>
            <a:r>
              <a:rPr lang="en-GB" sz="2400" dirty="0">
                <a:solidFill>
                  <a:schemeClr val="bg1"/>
                </a:solidFill>
              </a:rPr>
              <a:t>Classification, Evolution and Inheritance </a:t>
            </a:r>
          </a:p>
          <a:p>
            <a:pPr marL="0" indent="0">
              <a:buNone/>
            </a:pPr>
            <a:r>
              <a:rPr lang="en-GB" sz="2400" dirty="0">
                <a:solidFill>
                  <a:schemeClr val="bg1"/>
                </a:solidFill>
              </a:rPr>
              <a:t>Why are fossils so important to the theory of evolution?</a:t>
            </a:r>
          </a:p>
        </p:txBody>
      </p:sp>
      <p:pic>
        <p:nvPicPr>
          <p:cNvPr id="8" name="Picture 7"/>
          <p:cNvPicPr>
            <a:picLocks noChangeAspect="1"/>
          </p:cNvPicPr>
          <p:nvPr/>
        </p:nvPicPr>
        <p:blipFill>
          <a:blip r:embed="rId2"/>
          <a:stretch>
            <a:fillRect/>
          </a:stretch>
        </p:blipFill>
        <p:spPr>
          <a:xfrm rot="21220644">
            <a:off x="8493575" y="4703153"/>
            <a:ext cx="3729722" cy="1824240"/>
          </a:xfrm>
          <a:prstGeom prst="rect">
            <a:avLst/>
          </a:prstGeom>
        </p:spPr>
      </p:pic>
      <p:pic>
        <p:nvPicPr>
          <p:cNvPr id="1026" name="Picture 2" descr="Evolution of Land Animals - KidsPressMagazine.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0076" y="2528299"/>
            <a:ext cx="4576136" cy="12071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4"/>
          <a:srcRect l="7375" t="-89" r="6312" b="6557"/>
          <a:stretch/>
        </p:blipFill>
        <p:spPr>
          <a:xfrm>
            <a:off x="169291" y="4864052"/>
            <a:ext cx="3586762" cy="1502441"/>
          </a:xfrm>
          <a:prstGeom prst="rect">
            <a:avLst/>
          </a:prstGeom>
        </p:spPr>
      </p:pic>
    </p:spTree>
    <p:extLst>
      <p:ext uri="{BB962C8B-B14F-4D97-AF65-F5344CB8AC3E}">
        <p14:creationId xmlns:p14="http://schemas.microsoft.com/office/powerpoint/2010/main" val="185991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2989" y="2766218"/>
            <a:ext cx="1286022" cy="1325563"/>
          </a:xfrm>
          <a:solidFill>
            <a:schemeClr val="accent1"/>
          </a:solidFill>
        </p:spPr>
        <p:txBody>
          <a:bodyPr/>
          <a:lstStyle/>
          <a:p>
            <a:r>
              <a:rPr lang="en-GB" b="1" dirty="0">
                <a:solidFill>
                  <a:schemeClr val="bg1"/>
                </a:solidFill>
              </a:rPr>
              <a:t>Trips</a:t>
            </a:r>
          </a:p>
        </p:txBody>
      </p:sp>
      <p:sp>
        <p:nvSpPr>
          <p:cNvPr id="3" name="Content Placeholder 2"/>
          <p:cNvSpPr>
            <a:spLocks noGrp="1"/>
          </p:cNvSpPr>
          <p:nvPr>
            <p:ph idx="1"/>
          </p:nvPr>
        </p:nvSpPr>
        <p:spPr>
          <a:xfrm>
            <a:off x="838200" y="1825625"/>
            <a:ext cx="7180385" cy="3421624"/>
          </a:xfrm>
        </p:spPr>
        <p:txBody>
          <a:bodyPr>
            <a:normAutofit/>
          </a:bodyPr>
          <a:lstStyle/>
          <a:p>
            <a:endParaRPr lang="en-GB" dirty="0"/>
          </a:p>
          <a:p>
            <a:endParaRPr lang="en-GB" dirty="0"/>
          </a:p>
          <a:p>
            <a:pPr marL="0" indent="0">
              <a:buNone/>
            </a:pPr>
            <a:endParaRPr lang="en-GB" dirty="0"/>
          </a:p>
        </p:txBody>
      </p:sp>
    </p:spTree>
    <p:extLst>
      <p:ext uri="{BB962C8B-B14F-4D97-AF65-F5344CB8AC3E}">
        <p14:creationId xmlns:p14="http://schemas.microsoft.com/office/powerpoint/2010/main" val="88086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349836" cy="1325563"/>
          </a:xfrm>
          <a:solidFill>
            <a:schemeClr val="accent1"/>
          </a:solidFill>
        </p:spPr>
        <p:txBody>
          <a:bodyPr>
            <a:normAutofit/>
          </a:bodyPr>
          <a:lstStyle/>
          <a:p>
            <a:r>
              <a:rPr lang="en-GB" b="1" dirty="0">
                <a:solidFill>
                  <a:schemeClr val="bg1"/>
                </a:solidFill>
              </a:rPr>
              <a:t>Secondary School Admissions </a:t>
            </a:r>
          </a:p>
        </p:txBody>
      </p:sp>
      <p:sp>
        <p:nvSpPr>
          <p:cNvPr id="3" name="Content Placeholder 2"/>
          <p:cNvSpPr>
            <a:spLocks noGrp="1"/>
          </p:cNvSpPr>
          <p:nvPr>
            <p:ph idx="1"/>
          </p:nvPr>
        </p:nvSpPr>
        <p:spPr/>
        <p:txBody>
          <a:bodyPr/>
          <a:lstStyle/>
          <a:p>
            <a:r>
              <a:rPr lang="en-GB" dirty="0">
                <a:solidFill>
                  <a:schemeClr val="bg1"/>
                </a:solidFill>
              </a:rPr>
              <a:t>Apply by 31</a:t>
            </a:r>
            <a:r>
              <a:rPr lang="en-GB" baseline="30000" dirty="0">
                <a:solidFill>
                  <a:schemeClr val="bg1"/>
                </a:solidFill>
              </a:rPr>
              <a:t>st</a:t>
            </a:r>
            <a:r>
              <a:rPr lang="en-GB" dirty="0">
                <a:solidFill>
                  <a:schemeClr val="bg1"/>
                </a:solidFill>
              </a:rPr>
              <a:t> of October</a:t>
            </a:r>
          </a:p>
          <a:p>
            <a:r>
              <a:rPr lang="en-GB" dirty="0">
                <a:solidFill>
                  <a:schemeClr val="bg1"/>
                </a:solidFill>
              </a:rPr>
              <a:t>You will receive information about open days</a:t>
            </a:r>
          </a:p>
          <a:p>
            <a:r>
              <a:rPr lang="en-GB" dirty="0">
                <a:solidFill>
                  <a:schemeClr val="bg1"/>
                </a:solidFill>
              </a:rPr>
              <a:t>Please talk to the office if you need any help with this</a:t>
            </a:r>
          </a:p>
        </p:txBody>
      </p:sp>
      <p:pic>
        <p:nvPicPr>
          <p:cNvPr id="4" name="Picture 3"/>
          <p:cNvPicPr>
            <a:picLocks noChangeAspect="1"/>
          </p:cNvPicPr>
          <p:nvPr/>
        </p:nvPicPr>
        <p:blipFill>
          <a:blip r:embed="rId2"/>
          <a:stretch>
            <a:fillRect/>
          </a:stretch>
        </p:blipFill>
        <p:spPr>
          <a:xfrm>
            <a:off x="7401011" y="3504508"/>
            <a:ext cx="4638675" cy="3124200"/>
          </a:xfrm>
          <a:prstGeom prst="rect">
            <a:avLst/>
          </a:prstGeom>
        </p:spPr>
      </p:pic>
    </p:spTree>
    <p:extLst>
      <p:ext uri="{BB962C8B-B14F-4D97-AF65-F5344CB8AC3E}">
        <p14:creationId xmlns:p14="http://schemas.microsoft.com/office/powerpoint/2010/main" val="271946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398563" cy="1325563"/>
          </a:xfrm>
          <a:solidFill>
            <a:schemeClr val="accent1"/>
          </a:solidFill>
        </p:spPr>
        <p:txBody>
          <a:bodyPr/>
          <a:lstStyle/>
          <a:p>
            <a:r>
              <a:rPr lang="en-GB" b="1" dirty="0">
                <a:solidFill>
                  <a:schemeClr val="bg1"/>
                </a:solidFill>
              </a:rPr>
              <a:t>SATs</a:t>
            </a:r>
          </a:p>
        </p:txBody>
      </p:sp>
      <p:sp>
        <p:nvSpPr>
          <p:cNvPr id="3" name="Content Placeholder 2"/>
          <p:cNvSpPr>
            <a:spLocks noGrp="1"/>
          </p:cNvSpPr>
          <p:nvPr>
            <p:ph idx="1"/>
          </p:nvPr>
        </p:nvSpPr>
        <p:spPr/>
        <p:txBody>
          <a:bodyPr/>
          <a:lstStyle/>
          <a:p>
            <a:r>
              <a:rPr lang="en-GB" dirty="0">
                <a:solidFill>
                  <a:schemeClr val="bg1"/>
                </a:solidFill>
              </a:rPr>
              <a:t>We take our SATS tests (Statutory End of Key Stage Assessments) in May - please don’t book any holidays for that month!</a:t>
            </a:r>
          </a:p>
          <a:p>
            <a:r>
              <a:rPr lang="en-GB" dirty="0">
                <a:solidFill>
                  <a:schemeClr val="bg1"/>
                </a:solidFill>
              </a:rPr>
              <a:t>Tests take place for English Reading, English Spelling and Grammar and Maths</a:t>
            </a:r>
          </a:p>
          <a:p>
            <a:r>
              <a:rPr lang="en-GB" dirty="0">
                <a:solidFill>
                  <a:schemeClr val="bg1"/>
                </a:solidFill>
              </a:rPr>
              <a:t>English Writing is ‘teacher assessed’ so there is no writing test</a:t>
            </a:r>
          </a:p>
          <a:p>
            <a:r>
              <a:rPr lang="en-GB" dirty="0">
                <a:solidFill>
                  <a:schemeClr val="bg1"/>
                </a:solidFill>
              </a:rPr>
              <a:t>We will send out a letter nearer the time with more information</a:t>
            </a:r>
          </a:p>
          <a:p>
            <a:r>
              <a:rPr lang="en-GB" dirty="0">
                <a:solidFill>
                  <a:schemeClr val="bg1"/>
                </a:solidFill>
              </a:rPr>
              <a:t>Lots of our Y6s say they love SATS week as we give lots of extra support and loads of extra playtimes!</a:t>
            </a:r>
          </a:p>
          <a:p>
            <a:endParaRPr lang="en-GB" dirty="0"/>
          </a:p>
        </p:txBody>
      </p:sp>
    </p:spTree>
    <p:extLst>
      <p:ext uri="{BB962C8B-B14F-4D97-AF65-F5344CB8AC3E}">
        <p14:creationId xmlns:p14="http://schemas.microsoft.com/office/powerpoint/2010/main" val="320054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691" y="548640"/>
            <a:ext cx="10515600" cy="5628323"/>
          </a:xfrm>
        </p:spPr>
        <p:txBody>
          <a:bodyPr>
            <a:noAutofit/>
          </a:bodyPr>
          <a:lstStyle/>
          <a:p>
            <a:pPr marL="0" indent="0">
              <a:buNone/>
            </a:pPr>
            <a:r>
              <a:rPr lang="en-GB" sz="5400" dirty="0">
                <a:solidFill>
                  <a:schemeClr val="bg1"/>
                </a:solidFill>
              </a:rPr>
              <a:t>Year 6 Residential Trip</a:t>
            </a:r>
          </a:p>
          <a:p>
            <a:pPr marL="0" indent="0">
              <a:buNone/>
            </a:pPr>
            <a:r>
              <a:rPr lang="en-GB" sz="5400" dirty="0">
                <a:solidFill>
                  <a:schemeClr val="bg1"/>
                </a:solidFill>
              </a:rPr>
              <a:t>Windmill Hill PGL</a:t>
            </a:r>
          </a:p>
          <a:p>
            <a:pPr marL="0" indent="0">
              <a:buNone/>
            </a:pPr>
            <a:endParaRPr lang="en-GB" sz="5400" dirty="0">
              <a:solidFill>
                <a:schemeClr val="bg1"/>
              </a:solidFill>
            </a:endParaRPr>
          </a:p>
          <a:p>
            <a:pPr marL="0" indent="0">
              <a:buNone/>
            </a:pPr>
            <a:endParaRPr lang="en-GB" sz="5400" dirty="0"/>
          </a:p>
        </p:txBody>
      </p:sp>
    </p:spTree>
    <p:extLst>
      <p:ext uri="{BB962C8B-B14F-4D97-AF65-F5344CB8AC3E}">
        <p14:creationId xmlns:p14="http://schemas.microsoft.com/office/powerpoint/2010/main" val="1157326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811" y="209005"/>
            <a:ext cx="11192692" cy="5628323"/>
          </a:xfrm>
        </p:spPr>
        <p:txBody>
          <a:bodyPr>
            <a:noAutofit/>
          </a:bodyPr>
          <a:lstStyle/>
          <a:p>
            <a:pPr marL="0" indent="0" algn="ctr">
              <a:buNone/>
            </a:pPr>
            <a:r>
              <a:rPr lang="en-GB" sz="4000" b="1" dirty="0">
                <a:solidFill>
                  <a:schemeClr val="bg1"/>
                </a:solidFill>
              </a:rPr>
              <a:t>Arrangements for Monday</a:t>
            </a:r>
          </a:p>
          <a:p>
            <a:pPr marL="0" indent="0" algn="ctr">
              <a:buNone/>
            </a:pPr>
            <a:r>
              <a:rPr lang="en-GB" sz="4000" b="1" dirty="0">
                <a:solidFill>
                  <a:schemeClr val="bg1"/>
                </a:solidFill>
              </a:rPr>
              <a:t> </a:t>
            </a:r>
          </a:p>
          <a:p>
            <a:r>
              <a:rPr lang="en-GB" sz="4000" dirty="0">
                <a:solidFill>
                  <a:schemeClr val="bg1"/>
                </a:solidFill>
              </a:rPr>
              <a:t>Please bring your child to school at the regular time </a:t>
            </a:r>
          </a:p>
          <a:p>
            <a:r>
              <a:rPr lang="en-GB" sz="4000" dirty="0">
                <a:solidFill>
                  <a:schemeClr val="bg1"/>
                </a:solidFill>
              </a:rPr>
              <a:t>If it is dry, children can leave their bags by the benches on the Year 6 patio</a:t>
            </a:r>
          </a:p>
          <a:p>
            <a:r>
              <a:rPr lang="en-GB" sz="4000" dirty="0">
                <a:solidFill>
                  <a:schemeClr val="bg1"/>
                </a:solidFill>
              </a:rPr>
              <a:t>The coach will pick us up at around 10am, but please say your goodbyes at regular drop-off time. </a:t>
            </a:r>
          </a:p>
          <a:p>
            <a:r>
              <a:rPr lang="en-GB" sz="4000" b="1" dirty="0">
                <a:solidFill>
                  <a:schemeClr val="bg1"/>
                </a:solidFill>
              </a:rPr>
              <a:t>Children will need a packed lunch and plenty of water.</a:t>
            </a:r>
          </a:p>
        </p:txBody>
      </p:sp>
    </p:spTree>
    <p:extLst>
      <p:ext uri="{BB962C8B-B14F-4D97-AF65-F5344CB8AC3E}">
        <p14:creationId xmlns:p14="http://schemas.microsoft.com/office/powerpoint/2010/main" val="411104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811" y="209005"/>
            <a:ext cx="11192692" cy="5628323"/>
          </a:xfrm>
        </p:spPr>
        <p:txBody>
          <a:bodyPr>
            <a:noAutofit/>
          </a:bodyPr>
          <a:lstStyle/>
          <a:p>
            <a:pPr marL="0" indent="0" algn="ctr">
              <a:buNone/>
            </a:pPr>
            <a:r>
              <a:rPr lang="en-GB" sz="4000" b="1" dirty="0">
                <a:solidFill>
                  <a:schemeClr val="bg1"/>
                </a:solidFill>
              </a:rPr>
              <a:t>Arrangements for Wednesday</a:t>
            </a:r>
          </a:p>
          <a:p>
            <a:pPr marL="0" indent="0">
              <a:buNone/>
            </a:pPr>
            <a:endParaRPr lang="en-GB" sz="4000" b="1" dirty="0">
              <a:solidFill>
                <a:schemeClr val="bg1"/>
              </a:solidFill>
            </a:endParaRPr>
          </a:p>
          <a:p>
            <a:pPr marL="0" indent="0">
              <a:buNone/>
            </a:pPr>
            <a:r>
              <a:rPr lang="en-GB" sz="4000" b="1" dirty="0">
                <a:solidFill>
                  <a:schemeClr val="bg1"/>
                </a:solidFill>
              </a:rPr>
              <a:t>We aim to be back for the end of the regular school day. </a:t>
            </a:r>
          </a:p>
          <a:p>
            <a:pPr marL="0" indent="0">
              <a:buNone/>
            </a:pPr>
            <a:endParaRPr lang="en-GB" sz="4000" b="1" dirty="0">
              <a:solidFill>
                <a:schemeClr val="bg1"/>
              </a:solidFill>
            </a:endParaRPr>
          </a:p>
          <a:p>
            <a:pPr marL="0" indent="0">
              <a:buNone/>
            </a:pPr>
            <a:r>
              <a:rPr lang="en-GB" sz="4000" b="1" dirty="0">
                <a:solidFill>
                  <a:schemeClr val="bg1"/>
                </a:solidFill>
              </a:rPr>
              <a:t>In the event of any unexpected delays, the school will keep you updated via school ping.</a:t>
            </a:r>
          </a:p>
        </p:txBody>
      </p:sp>
    </p:spTree>
    <p:extLst>
      <p:ext uri="{BB962C8B-B14F-4D97-AF65-F5344CB8AC3E}">
        <p14:creationId xmlns:p14="http://schemas.microsoft.com/office/powerpoint/2010/main" val="964177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811" y="209005"/>
            <a:ext cx="11192692" cy="5628323"/>
          </a:xfrm>
        </p:spPr>
        <p:txBody>
          <a:bodyPr>
            <a:noAutofit/>
          </a:bodyPr>
          <a:lstStyle/>
          <a:p>
            <a:pPr marL="0" indent="0" algn="ctr">
              <a:buNone/>
            </a:pPr>
            <a:r>
              <a:rPr lang="en-GB" sz="4000" b="1" dirty="0">
                <a:solidFill>
                  <a:schemeClr val="bg1"/>
                </a:solidFill>
              </a:rPr>
              <a:t>Medical forms:</a:t>
            </a:r>
          </a:p>
          <a:p>
            <a:pPr marL="0" indent="0">
              <a:buNone/>
            </a:pPr>
            <a:r>
              <a:rPr lang="en-GB" sz="4000" b="1" dirty="0">
                <a:solidFill>
                  <a:schemeClr val="bg1"/>
                </a:solidFill>
              </a:rPr>
              <a:t>Please make sure you have returned your child’s medical form to the school office. </a:t>
            </a:r>
          </a:p>
          <a:p>
            <a:pPr marL="0" indent="0" algn="ctr">
              <a:buNone/>
            </a:pPr>
            <a:endParaRPr lang="en-GB" sz="4000" b="1" dirty="0">
              <a:solidFill>
                <a:schemeClr val="bg1"/>
              </a:solidFill>
            </a:endParaRPr>
          </a:p>
          <a:p>
            <a:pPr marL="0" indent="0" algn="ctr">
              <a:buNone/>
            </a:pPr>
            <a:r>
              <a:rPr lang="en-GB" sz="4000" b="1" dirty="0">
                <a:solidFill>
                  <a:schemeClr val="bg1"/>
                </a:solidFill>
              </a:rPr>
              <a:t>Planned activities:</a:t>
            </a:r>
          </a:p>
          <a:p>
            <a:r>
              <a:rPr lang="en-GB" sz="4000" b="1" dirty="0">
                <a:solidFill>
                  <a:schemeClr val="bg1"/>
                </a:solidFill>
              </a:rPr>
              <a:t>Raft building</a:t>
            </a:r>
          </a:p>
          <a:p>
            <a:r>
              <a:rPr lang="en-GB" sz="4000" b="1" dirty="0">
                <a:solidFill>
                  <a:schemeClr val="bg1"/>
                </a:solidFill>
              </a:rPr>
              <a:t>Archery</a:t>
            </a:r>
          </a:p>
          <a:p>
            <a:r>
              <a:rPr lang="en-GB" sz="4000" b="1" dirty="0">
                <a:solidFill>
                  <a:schemeClr val="bg1"/>
                </a:solidFill>
              </a:rPr>
              <a:t>Zip Wire</a:t>
            </a:r>
          </a:p>
          <a:p>
            <a:r>
              <a:rPr lang="en-GB" sz="4000" b="1" dirty="0">
                <a:solidFill>
                  <a:schemeClr val="bg1"/>
                </a:solidFill>
              </a:rPr>
              <a:t>Giant Swing</a:t>
            </a:r>
          </a:p>
          <a:p>
            <a:r>
              <a:rPr lang="en-GB" sz="4000" b="1" dirty="0">
                <a:solidFill>
                  <a:schemeClr val="bg1"/>
                </a:solidFill>
              </a:rPr>
              <a:t>Survivor</a:t>
            </a:r>
          </a:p>
          <a:p>
            <a:pPr marL="0" indent="0" algn="ctr">
              <a:buNone/>
            </a:pPr>
            <a:endParaRPr lang="en-GB" sz="4000" b="1" dirty="0">
              <a:solidFill>
                <a:schemeClr val="bg1"/>
              </a:solidFill>
            </a:endParaRPr>
          </a:p>
        </p:txBody>
      </p:sp>
      <p:sp>
        <p:nvSpPr>
          <p:cNvPr id="4" name="TextBox 3">
            <a:extLst>
              <a:ext uri="{FF2B5EF4-FFF2-40B4-BE49-F238E27FC236}">
                <a16:creationId xmlns:a16="http://schemas.microsoft.com/office/drawing/2014/main" id="{A4EA6806-3885-89CE-D48E-3B68AD6D0AAD}"/>
              </a:ext>
            </a:extLst>
          </p:cNvPr>
          <p:cNvSpPr txBox="1"/>
          <p:nvPr/>
        </p:nvSpPr>
        <p:spPr>
          <a:xfrm>
            <a:off x="4407520" y="3521101"/>
            <a:ext cx="7126983" cy="2862322"/>
          </a:xfrm>
          <a:prstGeom prst="rect">
            <a:avLst/>
          </a:prstGeom>
          <a:noFill/>
        </p:spPr>
        <p:txBody>
          <a:bodyPr wrap="square">
            <a:spAutoFit/>
          </a:bodyPr>
          <a:lstStyle/>
          <a:p>
            <a:pPr marL="285750" indent="-285750">
              <a:buFont typeface="Arial" panose="020B0604020202020204" pitchFamily="34" charset="0"/>
              <a:buChar char="•"/>
            </a:pPr>
            <a:r>
              <a:rPr lang="en-GB" sz="3600" b="1" dirty="0">
                <a:solidFill>
                  <a:schemeClr val="bg1"/>
                </a:solidFill>
              </a:rPr>
              <a:t>Orienteering</a:t>
            </a:r>
          </a:p>
          <a:p>
            <a:pPr marL="285750" indent="-285750">
              <a:buFont typeface="Arial" panose="020B0604020202020204" pitchFamily="34" charset="0"/>
              <a:buChar char="•"/>
            </a:pPr>
            <a:r>
              <a:rPr lang="en-GB" sz="3600" b="1" dirty="0">
                <a:solidFill>
                  <a:schemeClr val="bg1"/>
                </a:solidFill>
              </a:rPr>
              <a:t>Problem Solving</a:t>
            </a:r>
          </a:p>
          <a:p>
            <a:pPr marL="285750" indent="-285750">
              <a:buFont typeface="Arial" panose="020B0604020202020204" pitchFamily="34" charset="0"/>
              <a:buChar char="•"/>
            </a:pPr>
            <a:r>
              <a:rPr lang="en-GB" sz="3600" b="1" dirty="0">
                <a:solidFill>
                  <a:schemeClr val="bg1"/>
                </a:solidFill>
              </a:rPr>
              <a:t>Climbing </a:t>
            </a:r>
          </a:p>
          <a:p>
            <a:pPr marL="285750" indent="-285750">
              <a:buFont typeface="Arial" panose="020B0604020202020204" pitchFamily="34" charset="0"/>
              <a:buChar char="•"/>
            </a:pPr>
            <a:r>
              <a:rPr lang="en-GB" sz="3600" b="1" dirty="0">
                <a:solidFill>
                  <a:schemeClr val="bg1"/>
                </a:solidFill>
              </a:rPr>
              <a:t>Den Building </a:t>
            </a:r>
          </a:p>
          <a:p>
            <a:pPr marL="285750" indent="-285750">
              <a:buFont typeface="Arial" panose="020B0604020202020204" pitchFamily="34" charset="0"/>
              <a:buChar char="•"/>
            </a:pPr>
            <a:r>
              <a:rPr lang="en-GB" sz="3600" b="1" dirty="0">
                <a:solidFill>
                  <a:schemeClr val="bg1"/>
                </a:solidFill>
              </a:rPr>
              <a:t>Disco!</a:t>
            </a:r>
          </a:p>
        </p:txBody>
      </p:sp>
    </p:spTree>
    <p:extLst>
      <p:ext uri="{BB962C8B-B14F-4D97-AF65-F5344CB8AC3E}">
        <p14:creationId xmlns:p14="http://schemas.microsoft.com/office/powerpoint/2010/main" val="567531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811" y="209005"/>
            <a:ext cx="11192692" cy="5628323"/>
          </a:xfrm>
        </p:spPr>
        <p:txBody>
          <a:bodyPr>
            <a:noAutofit/>
          </a:bodyPr>
          <a:lstStyle/>
          <a:p>
            <a:pPr marL="0" indent="0" algn="ctr">
              <a:buNone/>
            </a:pPr>
            <a:r>
              <a:rPr lang="en-GB" sz="4000" b="1" dirty="0">
                <a:solidFill>
                  <a:schemeClr val="bg1"/>
                </a:solidFill>
              </a:rPr>
              <a:t>Kit list</a:t>
            </a:r>
          </a:p>
          <a:p>
            <a:pPr marL="0" indent="0">
              <a:buNone/>
            </a:pPr>
            <a:r>
              <a:rPr lang="en-GB" sz="4000" b="1" dirty="0">
                <a:solidFill>
                  <a:schemeClr val="bg1"/>
                </a:solidFill>
              </a:rPr>
              <a:t>To ensure that children enjoy the trip to Windmill Hill, it is important that you send them prepared for the adventurous activities and the British weather. </a:t>
            </a:r>
          </a:p>
          <a:p>
            <a:pPr marL="0" indent="0">
              <a:buNone/>
            </a:pPr>
            <a:endParaRPr lang="en-GB" sz="4000" b="1" dirty="0">
              <a:solidFill>
                <a:schemeClr val="bg1"/>
              </a:solidFill>
            </a:endParaRPr>
          </a:p>
          <a:p>
            <a:pPr marL="0" indent="0">
              <a:buNone/>
            </a:pPr>
            <a:r>
              <a:rPr lang="en-GB" sz="4000" b="1" dirty="0">
                <a:solidFill>
                  <a:schemeClr val="bg1"/>
                </a:solidFill>
              </a:rPr>
              <a:t>There is always the chance that it could get cold, and the majority of our sessions take place outside, so pack layers like long sleeved tops and fleeces combined with warm socks, hats and gloves.</a:t>
            </a:r>
          </a:p>
          <a:p>
            <a:pPr marL="0" indent="0" algn="ctr">
              <a:buNone/>
            </a:pPr>
            <a:endParaRPr lang="en-GB" sz="4000" b="1" dirty="0">
              <a:solidFill>
                <a:schemeClr val="bg1"/>
              </a:solidFill>
            </a:endParaRPr>
          </a:p>
        </p:txBody>
      </p:sp>
    </p:spTree>
    <p:extLst>
      <p:ext uri="{BB962C8B-B14F-4D97-AF65-F5344CB8AC3E}">
        <p14:creationId xmlns:p14="http://schemas.microsoft.com/office/powerpoint/2010/main" val="1673793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559" y="-169818"/>
            <a:ext cx="11192692" cy="5628323"/>
          </a:xfrm>
        </p:spPr>
        <p:txBody>
          <a:bodyPr>
            <a:noAutofit/>
          </a:bodyPr>
          <a:lstStyle/>
          <a:p>
            <a:pPr marL="0" indent="0" algn="ctr">
              <a:buNone/>
            </a:pPr>
            <a:endParaRPr lang="en-GB" sz="4000" b="1" dirty="0">
              <a:solidFill>
                <a:schemeClr val="bg1"/>
              </a:solidFill>
            </a:endParaRPr>
          </a:p>
          <a:p>
            <a:pPr marL="0" indent="0">
              <a:buNone/>
            </a:pPr>
            <a:r>
              <a:rPr lang="en-GB" sz="2400" b="1" dirty="0">
                <a:solidFill>
                  <a:schemeClr val="bg1"/>
                </a:solidFill>
              </a:rPr>
              <a:t>T-shirts and a long sleeved top for archery</a:t>
            </a:r>
          </a:p>
          <a:p>
            <a:pPr marL="0" indent="0">
              <a:buNone/>
            </a:pPr>
            <a:r>
              <a:rPr lang="en-GB" sz="2400" b="1" dirty="0">
                <a:solidFill>
                  <a:schemeClr val="bg1"/>
                </a:solidFill>
              </a:rPr>
              <a:t>Sweatshirts/fleeces</a:t>
            </a:r>
          </a:p>
          <a:p>
            <a:pPr marL="0" indent="0">
              <a:buNone/>
            </a:pPr>
            <a:r>
              <a:rPr lang="en-GB" sz="2400" b="1" dirty="0">
                <a:solidFill>
                  <a:schemeClr val="bg1"/>
                </a:solidFill>
              </a:rPr>
              <a:t>Trousers (tracksuit bottoms NOT JEANS)</a:t>
            </a:r>
          </a:p>
          <a:p>
            <a:pPr marL="0" indent="0">
              <a:buNone/>
            </a:pPr>
            <a:r>
              <a:rPr lang="en-GB" sz="2400" b="1" dirty="0">
                <a:solidFill>
                  <a:schemeClr val="bg1"/>
                </a:solidFill>
              </a:rPr>
              <a:t>Waterproofs (jacket and trousers)</a:t>
            </a:r>
          </a:p>
          <a:p>
            <a:pPr marL="0" indent="0">
              <a:buNone/>
            </a:pPr>
            <a:r>
              <a:rPr lang="en-GB" sz="2400" b="1" dirty="0">
                <a:solidFill>
                  <a:schemeClr val="bg1"/>
                </a:solidFill>
              </a:rPr>
              <a:t>Clothing to wear in the Centre</a:t>
            </a:r>
          </a:p>
          <a:p>
            <a:pPr marL="0" indent="0">
              <a:buNone/>
            </a:pPr>
            <a:r>
              <a:rPr lang="en-GB" sz="2400" b="1" dirty="0">
                <a:solidFill>
                  <a:schemeClr val="bg1"/>
                </a:solidFill>
              </a:rPr>
              <a:t>Gloves and hat</a:t>
            </a:r>
          </a:p>
          <a:p>
            <a:pPr marL="0" indent="0">
              <a:buNone/>
            </a:pPr>
            <a:r>
              <a:rPr lang="en-GB" sz="2400" b="1" dirty="0">
                <a:solidFill>
                  <a:schemeClr val="bg1"/>
                </a:solidFill>
              </a:rPr>
              <a:t>Plenty of spare underwear and socks</a:t>
            </a:r>
          </a:p>
          <a:p>
            <a:pPr marL="0" indent="0">
              <a:buNone/>
            </a:pPr>
            <a:r>
              <a:rPr lang="en-GB" sz="2400" b="1" dirty="0">
                <a:solidFill>
                  <a:schemeClr val="bg1"/>
                </a:solidFill>
              </a:rPr>
              <a:t>Old trainers</a:t>
            </a:r>
          </a:p>
          <a:p>
            <a:pPr marL="0" indent="0">
              <a:buNone/>
            </a:pPr>
            <a:r>
              <a:rPr lang="en-GB" sz="2400" b="1" dirty="0">
                <a:solidFill>
                  <a:schemeClr val="bg1"/>
                </a:solidFill>
              </a:rPr>
              <a:t>Wellington boots</a:t>
            </a:r>
          </a:p>
          <a:p>
            <a:pPr marL="0" indent="0">
              <a:buNone/>
            </a:pPr>
            <a:r>
              <a:rPr lang="en-GB" sz="2400" b="1" dirty="0">
                <a:solidFill>
                  <a:schemeClr val="bg1"/>
                </a:solidFill>
              </a:rPr>
              <a:t>Shoes to wear indoors and/or slippers</a:t>
            </a:r>
          </a:p>
          <a:p>
            <a:pPr marL="0" indent="0">
              <a:buNone/>
            </a:pPr>
            <a:r>
              <a:rPr lang="en-GB" sz="2400" b="1" dirty="0">
                <a:solidFill>
                  <a:schemeClr val="bg1"/>
                </a:solidFill>
              </a:rPr>
              <a:t>Towel</a:t>
            </a:r>
          </a:p>
          <a:p>
            <a:pPr marL="0" indent="0">
              <a:buNone/>
            </a:pPr>
            <a:r>
              <a:rPr lang="en-GB" sz="2400" b="1" dirty="0">
                <a:solidFill>
                  <a:schemeClr val="bg1"/>
                </a:solidFill>
              </a:rPr>
              <a:t>Toiletries</a:t>
            </a:r>
          </a:p>
          <a:p>
            <a:pPr marL="0" indent="0">
              <a:buNone/>
            </a:pPr>
            <a:r>
              <a:rPr lang="en-GB" sz="2400" b="1" dirty="0">
                <a:solidFill>
                  <a:schemeClr val="bg1"/>
                </a:solidFill>
              </a:rPr>
              <a:t>A book to read before bedtime</a:t>
            </a:r>
          </a:p>
          <a:p>
            <a:pPr marL="0" indent="0">
              <a:buNone/>
            </a:pPr>
            <a:endParaRPr lang="en-GB" sz="1400" b="1" dirty="0">
              <a:solidFill>
                <a:schemeClr val="bg1"/>
              </a:solidFill>
            </a:endParaRPr>
          </a:p>
        </p:txBody>
      </p:sp>
    </p:spTree>
    <p:extLst>
      <p:ext uri="{BB962C8B-B14F-4D97-AF65-F5344CB8AC3E}">
        <p14:creationId xmlns:p14="http://schemas.microsoft.com/office/powerpoint/2010/main" val="1546250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307" y="222068"/>
            <a:ext cx="11192692" cy="5628323"/>
          </a:xfrm>
        </p:spPr>
        <p:txBody>
          <a:bodyPr>
            <a:noAutofit/>
          </a:bodyPr>
          <a:lstStyle/>
          <a:p>
            <a:pPr marL="0" indent="0" algn="ctr">
              <a:buNone/>
            </a:pPr>
            <a:r>
              <a:rPr lang="en-GB" sz="4000" b="1" dirty="0">
                <a:solidFill>
                  <a:schemeClr val="bg1"/>
                </a:solidFill>
              </a:rPr>
              <a:t>Hints and Tips</a:t>
            </a:r>
          </a:p>
          <a:p>
            <a:pPr marL="0" indent="0">
              <a:buNone/>
            </a:pPr>
            <a:r>
              <a:rPr lang="en-GB" sz="4000" b="1" dirty="0">
                <a:solidFill>
                  <a:schemeClr val="bg1"/>
                </a:solidFill>
              </a:rPr>
              <a:t>•	No mobile phones or electronic devices please. •	Children will not need any spending money.</a:t>
            </a:r>
          </a:p>
          <a:p>
            <a:pPr marL="0" indent="0">
              <a:buNone/>
            </a:pPr>
            <a:r>
              <a:rPr lang="en-GB" sz="4000" b="1" dirty="0">
                <a:solidFill>
                  <a:schemeClr val="bg1"/>
                </a:solidFill>
              </a:rPr>
              <a:t>•	Bedding and pillows for sleeping are </a:t>
            </a:r>
            <a:r>
              <a:rPr lang="en-GB" sz="4000" b="1" u="sng" dirty="0">
                <a:solidFill>
                  <a:schemeClr val="bg1"/>
                </a:solidFill>
              </a:rPr>
              <a:t>not</a:t>
            </a:r>
            <a:r>
              <a:rPr lang="en-GB" sz="4000" b="1" dirty="0">
                <a:solidFill>
                  <a:schemeClr val="bg1"/>
                </a:solidFill>
              </a:rPr>
              <a:t> provided.</a:t>
            </a:r>
          </a:p>
          <a:p>
            <a:pPr marL="0" indent="0">
              <a:buNone/>
            </a:pPr>
            <a:r>
              <a:rPr lang="en-GB" sz="4000" b="1" dirty="0">
                <a:solidFill>
                  <a:schemeClr val="bg1"/>
                </a:solidFill>
              </a:rPr>
              <a:t>•	A large bin liner is ideal for carrying wet dirty kit </a:t>
            </a:r>
          </a:p>
          <a:p>
            <a:pPr marL="0" indent="0">
              <a:buNone/>
            </a:pPr>
            <a:r>
              <a:rPr lang="en-GB" sz="4000" b="1" dirty="0">
                <a:solidFill>
                  <a:schemeClr val="bg1"/>
                </a:solidFill>
              </a:rPr>
              <a:t>•	Do not over pack their bag – they have to be able to carry it!</a:t>
            </a:r>
          </a:p>
          <a:p>
            <a:pPr marL="0" indent="0">
              <a:buNone/>
            </a:pPr>
            <a:endParaRPr lang="en-GB" sz="1400" b="1" dirty="0">
              <a:solidFill>
                <a:schemeClr val="bg1"/>
              </a:solidFill>
            </a:endParaRPr>
          </a:p>
        </p:txBody>
      </p:sp>
    </p:spTree>
    <p:extLst>
      <p:ext uri="{BB962C8B-B14F-4D97-AF65-F5344CB8AC3E}">
        <p14:creationId xmlns:p14="http://schemas.microsoft.com/office/powerpoint/2010/main" val="1449679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54180" y="-1436884"/>
            <a:ext cx="14199239" cy="9468000"/>
          </a:xfrm>
          <a:prstGeom prst="rect">
            <a:avLst/>
          </a:prstGeom>
        </p:spPr>
      </p:pic>
      <p:sp>
        <p:nvSpPr>
          <p:cNvPr id="2" name="Title 1"/>
          <p:cNvSpPr>
            <a:spLocks noGrp="1"/>
          </p:cNvSpPr>
          <p:nvPr>
            <p:ph type="title"/>
          </p:nvPr>
        </p:nvSpPr>
        <p:spPr>
          <a:xfrm>
            <a:off x="838200" y="365125"/>
            <a:ext cx="3415980" cy="1325563"/>
          </a:xfrm>
          <a:solidFill>
            <a:schemeClr val="accent1"/>
          </a:solidFill>
        </p:spPr>
        <p:txBody>
          <a:bodyPr/>
          <a:lstStyle/>
          <a:p>
            <a:r>
              <a:rPr lang="en-GB" b="1" dirty="0">
                <a:solidFill>
                  <a:schemeClr val="bg1"/>
                </a:solidFill>
              </a:rPr>
              <a:t>Homework</a:t>
            </a:r>
          </a:p>
        </p:txBody>
      </p:sp>
      <p:sp>
        <p:nvSpPr>
          <p:cNvPr id="3" name="Content Placeholder 2"/>
          <p:cNvSpPr>
            <a:spLocks noGrp="1"/>
          </p:cNvSpPr>
          <p:nvPr>
            <p:ph idx="1"/>
          </p:nvPr>
        </p:nvSpPr>
        <p:spPr>
          <a:xfrm>
            <a:off x="838200" y="1825625"/>
            <a:ext cx="8193258" cy="4351338"/>
          </a:xfrm>
        </p:spPr>
        <p:txBody>
          <a:bodyPr>
            <a:normAutofit/>
          </a:bodyPr>
          <a:lstStyle/>
          <a:p>
            <a:r>
              <a:rPr lang="en-GB" dirty="0">
                <a:solidFill>
                  <a:schemeClr val="bg1"/>
                </a:solidFill>
              </a:rPr>
              <a:t>Homework is an important part of many schools and becomes more important at secondary school.</a:t>
            </a:r>
          </a:p>
          <a:p>
            <a:r>
              <a:rPr lang="en-GB" dirty="0">
                <a:solidFill>
                  <a:schemeClr val="bg1"/>
                </a:solidFill>
              </a:rPr>
              <a:t>It is STILL important to read with your child every day (they aren’t too old!) and give them time to read independently (and listen to audiobooks!)</a:t>
            </a:r>
          </a:p>
          <a:p>
            <a:r>
              <a:rPr lang="en-GB" dirty="0">
                <a:solidFill>
                  <a:schemeClr val="bg1"/>
                </a:solidFill>
              </a:rPr>
              <a:t>Please encourage your children to complete the tasks.</a:t>
            </a:r>
          </a:p>
          <a:p>
            <a:r>
              <a:rPr lang="en-GB" dirty="0">
                <a:solidFill>
                  <a:schemeClr val="bg1"/>
                </a:solidFill>
              </a:rPr>
              <a:t>As the year goes on, we also ask children to complete certain revision tasks to help them prepare for their assessments.</a:t>
            </a:r>
          </a:p>
          <a:p>
            <a:endParaRPr lang="en-GB" dirty="0"/>
          </a:p>
        </p:txBody>
      </p:sp>
    </p:spTree>
    <p:extLst>
      <p:ext uri="{BB962C8B-B14F-4D97-AF65-F5344CB8AC3E}">
        <p14:creationId xmlns:p14="http://schemas.microsoft.com/office/powerpoint/2010/main" val="3658950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843954" cy="1325563"/>
          </a:xfrm>
          <a:solidFill>
            <a:schemeClr val="accent1"/>
          </a:solidFill>
        </p:spPr>
        <p:txBody>
          <a:bodyPr/>
          <a:lstStyle/>
          <a:p>
            <a:r>
              <a:rPr lang="en-GB" b="1" dirty="0">
                <a:solidFill>
                  <a:schemeClr val="bg1"/>
                </a:solidFill>
              </a:rPr>
              <a:t>Top 6 Things about Year 6</a:t>
            </a:r>
          </a:p>
        </p:txBody>
      </p:sp>
      <p:sp>
        <p:nvSpPr>
          <p:cNvPr id="3" name="Content Placeholder 2"/>
          <p:cNvSpPr>
            <a:spLocks noGrp="1"/>
          </p:cNvSpPr>
          <p:nvPr>
            <p:ph idx="1"/>
          </p:nvPr>
        </p:nvSpPr>
        <p:spPr>
          <a:xfrm>
            <a:off x="838200" y="1825624"/>
            <a:ext cx="10515600" cy="4509861"/>
          </a:xfrm>
        </p:spPr>
        <p:txBody>
          <a:bodyPr>
            <a:normAutofit fontScale="92500" lnSpcReduction="10000"/>
          </a:bodyPr>
          <a:lstStyle/>
          <a:p>
            <a:pPr marL="0" indent="0">
              <a:buNone/>
            </a:pPr>
            <a:r>
              <a:rPr lang="en-GB" b="1" dirty="0">
                <a:solidFill>
                  <a:schemeClr val="bg1"/>
                </a:solidFill>
              </a:rPr>
              <a:t>1. The children (very friendly)</a:t>
            </a:r>
          </a:p>
          <a:p>
            <a:pPr marL="0" indent="0">
              <a:buNone/>
            </a:pPr>
            <a:r>
              <a:rPr lang="en-GB" b="1" dirty="0">
                <a:solidFill>
                  <a:schemeClr val="bg1"/>
                </a:solidFill>
              </a:rPr>
              <a:t>2. Lots of learning (we can do it!)</a:t>
            </a:r>
          </a:p>
          <a:p>
            <a:pPr marL="0" indent="0">
              <a:buNone/>
            </a:pPr>
            <a:r>
              <a:rPr lang="en-GB" b="1" dirty="0">
                <a:solidFill>
                  <a:schemeClr val="bg1"/>
                </a:solidFill>
              </a:rPr>
              <a:t>3. Extra playtimes (amazing playground)</a:t>
            </a:r>
          </a:p>
          <a:p>
            <a:pPr marL="0" indent="0">
              <a:buNone/>
            </a:pPr>
            <a:r>
              <a:rPr lang="en-GB" b="1" dirty="0">
                <a:solidFill>
                  <a:schemeClr val="bg1"/>
                </a:solidFill>
              </a:rPr>
              <a:t>4. Golden Time and Marble Rewards (fun times)</a:t>
            </a:r>
          </a:p>
          <a:p>
            <a:pPr marL="0" indent="0">
              <a:buNone/>
            </a:pPr>
            <a:r>
              <a:rPr lang="en-GB" b="1" dirty="0">
                <a:solidFill>
                  <a:schemeClr val="bg1"/>
                </a:solidFill>
              </a:rPr>
              <a:t>5. The legacy project and treat on the field</a:t>
            </a:r>
          </a:p>
          <a:p>
            <a:pPr marL="0" indent="0">
              <a:buNone/>
            </a:pPr>
            <a:r>
              <a:rPr lang="en-GB" b="1" dirty="0">
                <a:solidFill>
                  <a:schemeClr val="bg1"/>
                </a:solidFill>
              </a:rPr>
              <a:t>6. We have our own class set of Chromebooks</a:t>
            </a:r>
          </a:p>
          <a:p>
            <a:pPr marL="0" indent="0">
              <a:buNone/>
            </a:pPr>
            <a:endParaRPr lang="en-GB" sz="4400" b="1" dirty="0">
              <a:solidFill>
                <a:schemeClr val="bg1"/>
              </a:solidFill>
            </a:endParaRPr>
          </a:p>
          <a:p>
            <a:pPr marL="0" indent="0">
              <a:buNone/>
            </a:pPr>
            <a:endParaRPr lang="en-GB" sz="4400" b="1" dirty="0">
              <a:solidFill>
                <a:schemeClr val="bg1"/>
              </a:solidFill>
            </a:endParaRPr>
          </a:p>
          <a:p>
            <a:pPr marL="0" indent="0">
              <a:buNone/>
            </a:pPr>
            <a:r>
              <a:rPr lang="en-GB" sz="4400" b="1" dirty="0">
                <a:solidFill>
                  <a:schemeClr val="bg1"/>
                </a:solidFill>
              </a:rPr>
              <a:t>And remember CARLTON HILL IS AWESOME!</a:t>
            </a:r>
          </a:p>
          <a:p>
            <a:endParaRPr lang="en-GB" dirty="0"/>
          </a:p>
        </p:txBody>
      </p:sp>
      <p:pic>
        <p:nvPicPr>
          <p:cNvPr id="4" name="Picture 3"/>
          <p:cNvPicPr>
            <a:picLocks noChangeAspect="1"/>
          </p:cNvPicPr>
          <p:nvPr/>
        </p:nvPicPr>
        <p:blipFill>
          <a:blip r:embed="rId2"/>
          <a:stretch>
            <a:fillRect/>
          </a:stretch>
        </p:blipFill>
        <p:spPr>
          <a:xfrm>
            <a:off x="7060953" y="595770"/>
            <a:ext cx="2903664" cy="2177748"/>
          </a:xfrm>
          <a:prstGeom prst="rect">
            <a:avLst/>
          </a:prstGeom>
          <a:ln w="127000">
            <a:solidFill>
              <a:schemeClr val="bg1"/>
            </a:solidFill>
          </a:ln>
        </p:spPr>
      </p:pic>
      <p:pic>
        <p:nvPicPr>
          <p:cNvPr id="5" name="Picture 4"/>
          <p:cNvPicPr>
            <a:picLocks noChangeAspect="1"/>
          </p:cNvPicPr>
          <p:nvPr/>
        </p:nvPicPr>
        <p:blipFill>
          <a:blip r:embed="rId3"/>
          <a:stretch>
            <a:fillRect/>
          </a:stretch>
        </p:blipFill>
        <p:spPr>
          <a:xfrm>
            <a:off x="8787760" y="3107294"/>
            <a:ext cx="2903664" cy="2181896"/>
          </a:xfrm>
          <a:prstGeom prst="rect">
            <a:avLst/>
          </a:prstGeom>
          <a:ln w="127000">
            <a:solidFill>
              <a:schemeClr val="bg1"/>
            </a:solidFill>
          </a:ln>
        </p:spPr>
      </p:pic>
    </p:spTree>
    <p:extLst>
      <p:ext uri="{BB962C8B-B14F-4D97-AF65-F5344CB8AC3E}">
        <p14:creationId xmlns:p14="http://schemas.microsoft.com/office/powerpoint/2010/main" val="3740640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668</TotalTime>
  <Words>1349</Words>
  <Application>Microsoft Office PowerPoint</Application>
  <PresentationFormat>Widescreen</PresentationFormat>
  <Paragraphs>170</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Meet the Year 6 Team</vt:lpstr>
      <vt:lpstr>Outside and Inside Year 6</vt:lpstr>
      <vt:lpstr>What’s the same as Year 5?</vt:lpstr>
      <vt:lpstr>Timetable and Webpage</vt:lpstr>
      <vt:lpstr>What do we learn about in English and Maths?</vt:lpstr>
      <vt:lpstr>What do we learn about in Autumn?</vt:lpstr>
      <vt:lpstr>What do we learn about in Spring?</vt:lpstr>
      <vt:lpstr>What do we learn about in Summer?</vt:lpstr>
      <vt:lpstr>Trips</vt:lpstr>
      <vt:lpstr>Secondary School Admissions </vt:lpstr>
      <vt:lpstr>SATs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vt:lpstr>
      <vt:lpstr>Top 6 Things about Year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Slides for Year ____</dc:title>
  <dc:creator>Maurice Leahy</dc:creator>
  <cp:lastModifiedBy>Billy Darke</cp:lastModifiedBy>
  <cp:revision>77</cp:revision>
  <dcterms:created xsi:type="dcterms:W3CDTF">2020-06-16T09:10:08Z</dcterms:created>
  <dcterms:modified xsi:type="dcterms:W3CDTF">2026-09-02T15:30:49Z</dcterms:modified>
</cp:coreProperties>
</file>