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8" r:id="rId3"/>
    <p:sldId id="272" r:id="rId4"/>
    <p:sldId id="257" r:id="rId5"/>
    <p:sldId id="258" r:id="rId6"/>
    <p:sldId id="281" r:id="rId7"/>
    <p:sldId id="271" r:id="rId8"/>
    <p:sldId id="273" r:id="rId9"/>
    <p:sldId id="274" r:id="rId10"/>
    <p:sldId id="279" r:id="rId11"/>
    <p:sldId id="280" r:id="rId12"/>
    <p:sldId id="277" r:id="rId13"/>
    <p:sldId id="282" r:id="rId14"/>
    <p:sldId id="283" r:id="rId15"/>
    <p:sldId id="284" r:id="rId16"/>
    <p:sldId id="285" r:id="rId17"/>
    <p:sldId id="286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68" d="100"/>
          <a:sy n="68" d="100"/>
        </p:scale>
        <p:origin x="78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1482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4723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24869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118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1455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339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9875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721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5600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26072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8294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95FAEC-779A-4344-9A4C-7EE7620641BD}" type="datetimeFigureOut">
              <a:rPr lang="en-GB" smtClean="0"/>
              <a:t>02/09/2026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E0F5-F1A4-483C-B848-332A0E09A90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4608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gif"/><Relationship Id="rId7" Type="http://schemas.openxmlformats.org/officeDocument/2006/relationships/image" Target="../media/image11.gif"/><Relationship Id="rId2" Type="http://schemas.openxmlformats.org/officeDocument/2006/relationships/hyperlink" Target="https://www.carltonhill.brighton-hove.sch.uk/Year-5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arentingsmart.place2be.org.uk/article/my-child-has-friendship-issue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2389" y="91792"/>
            <a:ext cx="10515600" cy="13255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Meet the Year 5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815" y="2195228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Your teachers are: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Other adults that help us are: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8429" y="3432896"/>
            <a:ext cx="2371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Mr Leahy (</a:t>
            </a:r>
            <a:r>
              <a:rPr lang="en-GB" dirty="0" err="1">
                <a:solidFill>
                  <a:schemeClr val="bg1"/>
                </a:solidFill>
              </a:rPr>
              <a:t>Thur</a:t>
            </a:r>
            <a:r>
              <a:rPr lang="en-GB" dirty="0">
                <a:solidFill>
                  <a:schemeClr val="bg1"/>
                </a:solidFill>
              </a:rPr>
              <a:t>, Fri)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3628" y="3614420"/>
            <a:ext cx="23568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Ms Jo Peckham (Mon – weds)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054" y="1287478"/>
            <a:ext cx="1768270" cy="2145418"/>
          </a:xfrm>
          <a:prstGeom prst="rect">
            <a:avLst/>
          </a:prstGeom>
          <a:ln w="88900">
            <a:solidFill>
              <a:schemeClr val="bg1"/>
            </a:solidFill>
          </a:ln>
        </p:spPr>
      </p:pic>
      <p:sp>
        <p:nvSpPr>
          <p:cNvPr id="23" name="TextBox 22"/>
          <p:cNvSpPr txBox="1"/>
          <p:nvPr/>
        </p:nvSpPr>
        <p:spPr>
          <a:xfrm>
            <a:off x="9293818" y="3534663"/>
            <a:ext cx="2437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Mr Wallis (PPA)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250" y="1263183"/>
            <a:ext cx="1864488" cy="2255576"/>
          </a:xfrm>
          <a:prstGeom prst="rect">
            <a:avLst/>
          </a:prstGeom>
          <a:ln w="101600">
            <a:solidFill>
              <a:schemeClr val="bg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8429" y="1417355"/>
            <a:ext cx="1962934" cy="1892829"/>
          </a:xfrm>
          <a:prstGeom prst="rect">
            <a:avLst/>
          </a:prstGeom>
          <a:ln w="114300">
            <a:solidFill>
              <a:schemeClr val="bg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3E88B8B-DADB-86F2-1C5B-3CC3C2D28B96}"/>
              </a:ext>
            </a:extLst>
          </p:cNvPr>
          <p:cNvSpPr/>
          <p:nvPr/>
        </p:nvSpPr>
        <p:spPr>
          <a:xfrm>
            <a:off x="5332061" y="6457561"/>
            <a:ext cx="1467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Mr. </a:t>
            </a:r>
            <a:r>
              <a:rPr lang="en-GB" dirty="0" err="1">
                <a:solidFill>
                  <a:schemeClr val="bg1"/>
                </a:solidFill>
              </a:rPr>
              <a:t>Pakpahan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DDE429-0AFD-F57F-FAD7-F3460E88B3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421" y="4366452"/>
            <a:ext cx="1390008" cy="20911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B3372D-50D9-DE89-D4DA-2F5E60FE54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6676" y="4366451"/>
            <a:ext cx="1311746" cy="20911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08B187E-09B8-D234-49EB-082FEAD0A47E}"/>
              </a:ext>
            </a:extLst>
          </p:cNvPr>
          <p:cNvSpPr/>
          <p:nvPr/>
        </p:nvSpPr>
        <p:spPr>
          <a:xfrm>
            <a:off x="7316255" y="6457561"/>
            <a:ext cx="12513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Ms. Bowles</a:t>
            </a:r>
          </a:p>
        </p:txBody>
      </p:sp>
    </p:spTree>
    <p:extLst>
      <p:ext uri="{BB962C8B-B14F-4D97-AF65-F5344CB8AC3E}">
        <p14:creationId xmlns:p14="http://schemas.microsoft.com/office/powerpoint/2010/main" val="3884416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28ABA3A-49F0-C57E-6780-FCD78E386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3681790" cy="80079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9" y="297231"/>
            <a:ext cx="1720841" cy="866551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Year 5</a:t>
            </a:r>
          </a:p>
        </p:txBody>
      </p:sp>
    </p:spTree>
    <p:extLst>
      <p:ext uri="{BB962C8B-B14F-4D97-AF65-F5344CB8AC3E}">
        <p14:creationId xmlns:p14="http://schemas.microsoft.com/office/powerpoint/2010/main" val="3022441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13509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What’s the same as Year 4?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6821"/>
            <a:ext cx="10515600" cy="1769087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Lunchtimes and playtimes are at the same time</a:t>
            </a:r>
          </a:p>
          <a:p>
            <a:r>
              <a:rPr lang="en-GB" dirty="0">
                <a:solidFill>
                  <a:schemeClr val="bg1"/>
                </a:solidFill>
              </a:rPr>
              <a:t>Our classroom is upstairs</a:t>
            </a:r>
          </a:p>
          <a:p>
            <a:r>
              <a:rPr lang="en-GB" dirty="0">
                <a:solidFill>
                  <a:schemeClr val="bg1"/>
                </a:solidFill>
              </a:rPr>
              <a:t>We still set homework every fortnight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838200" y="3388824"/>
            <a:ext cx="10515600" cy="1029922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</a:rPr>
              <a:t>What’s different to Year 4?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4501662"/>
            <a:ext cx="10515600" cy="180852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More independence and responsibility as we enter the upper half of Key Stage 2</a:t>
            </a:r>
          </a:p>
          <a:p>
            <a:r>
              <a:rPr lang="en-GB" dirty="0">
                <a:solidFill>
                  <a:schemeClr val="bg1"/>
                </a:solidFill>
              </a:rPr>
              <a:t>We usually go on a trip to London to the Science Museum</a:t>
            </a:r>
          </a:p>
          <a:p>
            <a:r>
              <a:rPr lang="en-GB" dirty="0">
                <a:solidFill>
                  <a:schemeClr val="bg1"/>
                </a:solidFill>
              </a:rPr>
              <a:t>We usually visit the Royal Pavilion and Brighton Museum</a:t>
            </a:r>
          </a:p>
        </p:txBody>
      </p:sp>
    </p:spTree>
    <p:extLst>
      <p:ext uri="{BB962C8B-B14F-4D97-AF65-F5344CB8AC3E}">
        <p14:creationId xmlns:p14="http://schemas.microsoft.com/office/powerpoint/2010/main" val="386510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8755" y="106166"/>
            <a:ext cx="7387884" cy="1325563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Timetable and Webpage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1655" y="1431729"/>
            <a:ext cx="658367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dirty="0">
                <a:solidFill>
                  <a:schemeClr val="bg1"/>
                </a:solidFill>
              </a:rPr>
              <a:t>Each half term we will give you a more detailed timetable, showing an overview of a typical week,  to keep at home. </a:t>
            </a:r>
          </a:p>
          <a:p>
            <a:endParaRPr lang="en-GB" sz="3000" dirty="0">
              <a:solidFill>
                <a:schemeClr val="bg1"/>
              </a:solidFill>
            </a:endParaRPr>
          </a:p>
          <a:p>
            <a:r>
              <a:rPr lang="en-GB" sz="3000" dirty="0">
                <a:solidFill>
                  <a:schemeClr val="bg1"/>
                </a:solidFill>
              </a:rPr>
              <a:t>We will also share the weekly timetable on our class webpage.</a:t>
            </a:r>
          </a:p>
          <a:p>
            <a:endParaRPr lang="en-GB" sz="3000" dirty="0">
              <a:solidFill>
                <a:schemeClr val="bg1"/>
              </a:solidFill>
            </a:endParaRPr>
          </a:p>
          <a:p>
            <a:r>
              <a:rPr lang="en-GB" sz="3000" dirty="0">
                <a:solidFill>
                  <a:schemeClr val="bg1"/>
                </a:solidFill>
              </a:rPr>
              <a:t>The class webpage has lots of useful information. You can find it here:</a:t>
            </a:r>
          </a:p>
          <a:p>
            <a:r>
              <a:rPr lang="en-GB" sz="3000" dirty="0">
                <a:solidFill>
                  <a:schemeClr val="accent5">
                    <a:lumMod val="60000"/>
                    <a:lumOff val="4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https://www.carltonhill.brighton-hove.sch.uk/Year-5/</a:t>
            </a:r>
            <a:endParaRPr lang="en-GB" sz="30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n-GB" sz="3000" dirty="0">
              <a:solidFill>
                <a:schemeClr val="bg1"/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2086675"/>
              </p:ext>
            </p:extLst>
          </p:nvPr>
        </p:nvGraphicFramePr>
        <p:xfrm>
          <a:off x="342102" y="575070"/>
          <a:ext cx="4637478" cy="5744592"/>
        </p:xfrm>
        <a:graphic>
          <a:graphicData uri="http://schemas.openxmlformats.org/drawingml/2006/table">
            <a:tbl>
              <a:tblPr firstRow="1" firstCol="1" bandRow="1"/>
              <a:tblGrid>
                <a:gridCol w="2652281">
                  <a:extLst>
                    <a:ext uri="{9D8B030D-6E8A-4147-A177-3AD203B41FA5}">
                      <a16:colId xmlns:a16="http://schemas.microsoft.com/office/drawing/2014/main" val="2764363612"/>
                    </a:ext>
                  </a:extLst>
                </a:gridCol>
                <a:gridCol w="1985197">
                  <a:extLst>
                    <a:ext uri="{9D8B030D-6E8A-4147-A177-3AD203B41FA5}">
                      <a16:colId xmlns:a16="http://schemas.microsoft.com/office/drawing/2014/main" val="36439789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day starts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600" dirty="0">
                          <a:solidFill>
                            <a:srgbClr val="365F9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4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8928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Playtime </a:t>
                      </a:r>
                      <a:r>
                        <a:rPr lang="en-GB" sz="24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(15mins)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4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0608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KS2 Lunchtime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 hour)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4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63791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8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 time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3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4800" dirty="0">
                        <a:solidFill>
                          <a:srgbClr val="365F9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015051"/>
                  </a:ext>
                </a:extLst>
              </a:tr>
            </a:tbl>
          </a:graphicData>
        </a:graphic>
      </p:graphicFrame>
      <p:pic>
        <p:nvPicPr>
          <p:cNvPr id="2051" name="Picture 9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460" y="3670879"/>
            <a:ext cx="1177150" cy="1230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1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604" y="4050294"/>
            <a:ext cx="696060" cy="91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00" y="1191350"/>
            <a:ext cx="660297" cy="91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1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4" y="2723916"/>
            <a:ext cx="1524539" cy="797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8" descr="Image result for 10.30 clock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460" y="2314533"/>
            <a:ext cx="1177150" cy="1252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1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87" y="4050294"/>
            <a:ext cx="754392" cy="609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687" y="5504402"/>
            <a:ext cx="873613" cy="711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12522" y="835202"/>
            <a:ext cx="1343025" cy="1219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12530" y="5106303"/>
            <a:ext cx="12287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11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8236" y="197979"/>
            <a:ext cx="10515600" cy="793718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What do we learn about in English and Maths?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09" y="1132704"/>
            <a:ext cx="11842653" cy="1045437"/>
          </a:xfr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Every day we learn about reading, writing and mathematics.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Here is a very light overview. You will also receive detailed half-termly overviews.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68813" y="2324881"/>
            <a:ext cx="3520871" cy="4351338"/>
          </a:xfrm>
          <a:prstGeom prst="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Our first two English projects…</a:t>
            </a:r>
          </a:p>
          <a:p>
            <a:pPr marL="0" indent="0">
              <a:buNone/>
            </a:pPr>
            <a:endParaRPr lang="en-GB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Poetry inspired by ‘Amulet’ by Ted Hughes.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</a:rPr>
              <a:t>An information page about Norse Mythology. Our key text is by Heather Alexander.</a:t>
            </a:r>
            <a:endParaRPr lang="en-GB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400" b="1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022166" y="2342401"/>
            <a:ext cx="6989300" cy="4351338"/>
          </a:xfrm>
          <a:prstGeom prst="rect">
            <a:avLst/>
          </a:prstGeom>
          <a:ln/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We learn lots of new concepts in maths including:</a:t>
            </a:r>
            <a:endParaRPr lang="en-GB" sz="2400" dirty="0">
              <a:solidFill>
                <a:schemeClr val="bg1"/>
              </a:solidFill>
            </a:endParaRPr>
          </a:p>
          <a:p>
            <a:r>
              <a:rPr lang="en-GB" sz="2400" dirty="0">
                <a:solidFill>
                  <a:schemeClr val="bg1"/>
                </a:solidFill>
              </a:rPr>
              <a:t>What digit is in the tens place in 133,407?</a:t>
            </a:r>
          </a:p>
          <a:p>
            <a:r>
              <a:rPr lang="en-GB" sz="2400" dirty="0">
                <a:solidFill>
                  <a:schemeClr val="bg1"/>
                </a:solidFill>
              </a:rPr>
              <a:t>Can you round 14,502 to the nearest 1,000?</a:t>
            </a:r>
          </a:p>
          <a:p>
            <a:r>
              <a:rPr lang="en-US" sz="2400" dirty="0">
                <a:solidFill>
                  <a:schemeClr val="bg1"/>
                </a:solidFill>
              </a:rPr>
              <a:t>Can you recall all prime numbers up to 19?</a:t>
            </a:r>
          </a:p>
          <a:p>
            <a:r>
              <a:rPr lang="en-US" sz="2400" dirty="0">
                <a:solidFill>
                  <a:schemeClr val="bg1"/>
                </a:solidFill>
              </a:rPr>
              <a:t>Do you know any square numbers (x²) or cube numbers (x³)?</a:t>
            </a: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1028" name="Picture 4" descr="The Iron Wolf: Collected Animal Poems Vol 1 (Collected Animal ...">
            <a:extLst>
              <a:ext uri="{FF2B5EF4-FFF2-40B4-BE49-F238E27FC236}">
                <a16:creationId xmlns:a16="http://schemas.microsoft.com/office/drawing/2014/main" id="{EF058191-BC16-4C98-ADF9-F9A9308B1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2670">
            <a:off x="3307190" y="2470223"/>
            <a:ext cx="1296185" cy="2000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08A368-D10F-96D2-3D57-31F6C7E9E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33605">
            <a:off x="3680233" y="5019264"/>
            <a:ext cx="1742402" cy="16851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0312FD-F8A5-DA51-5B3D-752A4F607E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9765" y="4684414"/>
            <a:ext cx="3567435" cy="180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21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2910" y="100997"/>
            <a:ext cx="10299986" cy="793718"/>
          </a:xfr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Please support at home with maths fluency!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09" y="1132704"/>
            <a:ext cx="11842653" cy="2511041"/>
          </a:xfrm>
          <a:ln/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In Year 4, we worked hard at learning all of our tables facts.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This year, we are learning the </a:t>
            </a:r>
            <a:r>
              <a:rPr lang="en-US" sz="4000" dirty="0">
                <a:solidFill>
                  <a:schemeClr val="bg1"/>
                </a:solidFill>
                <a:highlight>
                  <a:srgbClr val="008080"/>
                </a:highlight>
              </a:rPr>
              <a:t>division facts </a:t>
            </a:r>
            <a:r>
              <a:rPr lang="en-US" sz="4000" dirty="0">
                <a:solidFill>
                  <a:schemeClr val="bg1"/>
                </a:solidFill>
              </a:rPr>
              <a:t>that go with our tables facts.</a:t>
            </a:r>
            <a:endParaRPr lang="en-GB" sz="4000" dirty="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318826-6233-A39B-2CA6-6D161B40F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910" y="3784752"/>
            <a:ext cx="2972215" cy="28388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51CA16-2B84-6FAD-F48E-03A1A55125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8871" y="3784751"/>
            <a:ext cx="3147784" cy="28083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2500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8749" y="159872"/>
            <a:ext cx="8414087" cy="976547"/>
          </a:xfr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What do we learn about in Autumn?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" y="1164444"/>
            <a:ext cx="1168204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Here is a very light overview, and you will also receive more detailed half-termly overviews.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9560" y="1991264"/>
            <a:ext cx="3438378" cy="219867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Autumn term 1 History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Following on from Y4, when we learned about the Romans, we learn about the Anglo-Saxons and the Vikings.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223164" y="1977223"/>
            <a:ext cx="6525491" cy="228168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GEOGRAPHY: Locational Knowledge and Map Skills (3 weeks)</a:t>
            </a:r>
          </a:p>
          <a:p>
            <a:pPr marL="0" indent="0">
              <a:buNone/>
            </a:pPr>
            <a:endParaRPr lang="en-GB" sz="2400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SCIENCE: Would you like to live on the moon? 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Space &amp; Gravity (3 weeks)</a:t>
            </a:r>
          </a:p>
        </p:txBody>
      </p:sp>
      <p:pic>
        <p:nvPicPr>
          <p:cNvPr id="2050" name="Picture 2" descr="What We Know About Vikings and Slaves - HISTORY">
            <a:extLst>
              <a:ext uri="{FF2B5EF4-FFF2-40B4-BE49-F238E27FC236}">
                <a16:creationId xmlns:a16="http://schemas.microsoft.com/office/drawing/2014/main" id="{1FAD7C36-8EC4-4152-A1E4-5CAACE061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" y="4271161"/>
            <a:ext cx="4060856" cy="22816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rprise -- Our Solar System's Not Like The Others">
            <a:extLst>
              <a:ext uri="{FF2B5EF4-FFF2-40B4-BE49-F238E27FC236}">
                <a16:creationId xmlns:a16="http://schemas.microsoft.com/office/drawing/2014/main" id="{B0943B80-288A-4A12-A4A0-C03CA5A3C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365" y="4478717"/>
            <a:ext cx="5118674" cy="207412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232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74031" y="125834"/>
            <a:ext cx="8113104" cy="785164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What do we learn about in Spring?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" y="1164444"/>
            <a:ext cx="1168204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Here is a very light overview, and you will also receive more detailed half-termly overviews.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9560" y="1991264"/>
            <a:ext cx="4138392" cy="435133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Spring term 1 Science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Can you feel the force?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We will study forces, including gravity, water resistance, air resistance and friction, and the effect of gears, pulleys, leavers and springs.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07247" y="1977222"/>
            <a:ext cx="3438378" cy="435133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Spring term 2 Art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WHOLE SCHOOL  ART FOCUS !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We plan this with a local artist and the theme changes every year.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Here are a few past projects…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72248">
            <a:off x="9671665" y="2178771"/>
            <a:ext cx="2595270" cy="194751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29229">
            <a:off x="9327667" y="4361297"/>
            <a:ext cx="2873532" cy="2156321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77833">
            <a:off x="6840225" y="5027566"/>
            <a:ext cx="2999087" cy="2250538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074" name="Picture 2" descr="Forces 2020 – BGE (S1-S3)">
            <a:extLst>
              <a:ext uri="{FF2B5EF4-FFF2-40B4-BE49-F238E27FC236}">
                <a16:creationId xmlns:a16="http://schemas.microsoft.com/office/drawing/2014/main" id="{5DEB6DC0-1A29-4106-B472-B163069B50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2" r="9664"/>
          <a:stretch/>
        </p:blipFill>
        <p:spPr bwMode="auto">
          <a:xfrm rot="21241055">
            <a:off x="2149433" y="4887444"/>
            <a:ext cx="3163496" cy="161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3120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3777" y="110884"/>
            <a:ext cx="8543193" cy="992599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What do we learn about in Summer?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9560" y="1164443"/>
            <a:ext cx="11682046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Here is a very light overview, and you will also receive more detailed half-termly overviews.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89560" y="1991264"/>
            <a:ext cx="5113374" cy="4351338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Summer term 1 Geography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How did Brighton and Hove become the city it is today?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North America – comparative study.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Local physical and human geography including rivers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 (6 weeks)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407247" y="1977221"/>
            <a:ext cx="4434924" cy="468483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Summer term 2 </a:t>
            </a:r>
          </a:p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Science (3 weeks)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Living Things: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Does it all start with an egg?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Have we always looked like this?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b="1" dirty="0">
                <a:solidFill>
                  <a:schemeClr val="bg1"/>
                </a:solidFill>
              </a:rPr>
              <a:t>History (3 weeks)</a:t>
            </a: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The History of the Pavilion 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1"/>
                </a:solidFill>
              </a:rPr>
              <a:t>Local History Project (Brighton in WW1)</a:t>
            </a: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bg1"/>
              </a:solidFill>
            </a:endParaRPr>
          </a:p>
        </p:txBody>
      </p:sp>
      <p:pic>
        <p:nvPicPr>
          <p:cNvPr id="4098" name="Picture 2" descr="Tickets - British Airways i360 : British Airways i360">
            <a:extLst>
              <a:ext uri="{FF2B5EF4-FFF2-40B4-BE49-F238E27FC236}">
                <a16:creationId xmlns:a16="http://schemas.microsoft.com/office/drawing/2014/main" id="{6920ABA7-0844-4DA2-AEE1-1DFF3D72C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8429">
            <a:off x="2584632" y="4692492"/>
            <a:ext cx="3466336" cy="2154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he ultimate guide to eggs | BBC Good Food">
            <a:extLst>
              <a:ext uri="{FF2B5EF4-FFF2-40B4-BE49-F238E27FC236}">
                <a16:creationId xmlns:a16="http://schemas.microsoft.com/office/drawing/2014/main" id="{40A4CC56-99E2-4415-8287-067E2268C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379" y="1645920"/>
            <a:ext cx="2553105" cy="1276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3592" y="4491170"/>
            <a:ext cx="1741821" cy="1085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913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180" y="-1436884"/>
            <a:ext cx="14199239" cy="946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415980" cy="1325563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193258" cy="4351338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We believe that learning is a life-long habit that is not confined to the classroom. </a:t>
            </a:r>
          </a:p>
          <a:p>
            <a:r>
              <a:rPr lang="en-GB" dirty="0">
                <a:solidFill>
                  <a:schemeClr val="bg1"/>
                </a:solidFill>
              </a:rPr>
              <a:t>Homework is set on a two-week cycle that follows the same pattern as the school newsletter – there is always a reminder about new homework in the newsletter.</a:t>
            </a:r>
          </a:p>
          <a:p>
            <a:r>
              <a:rPr lang="en-GB" dirty="0">
                <a:solidFill>
                  <a:schemeClr val="bg1"/>
                </a:solidFill>
              </a:rPr>
              <a:t>In Key Stage 2, homework is shared on Google Classroom. In each class, the current home-school learning activities will be introduced by the teacher at the start of each two-week cycle.</a:t>
            </a:r>
          </a:p>
        </p:txBody>
      </p:sp>
    </p:spTree>
    <p:extLst>
      <p:ext uri="{BB962C8B-B14F-4D97-AF65-F5344CB8AC3E}">
        <p14:creationId xmlns:p14="http://schemas.microsoft.com/office/powerpoint/2010/main" val="35469894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4180" y="-1436884"/>
            <a:ext cx="14199239" cy="946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415980" cy="1325563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Homework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4106" y="1865967"/>
            <a:ext cx="8655424" cy="53282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At the end of each two-week homework cycle, we monitor the following activities:</a:t>
            </a:r>
          </a:p>
          <a:p>
            <a:r>
              <a:rPr lang="en-GB" dirty="0">
                <a:solidFill>
                  <a:schemeClr val="bg1"/>
                </a:solidFill>
              </a:rPr>
              <a:t>wider curriculum activity – some pupils bring this in to share</a:t>
            </a:r>
          </a:p>
          <a:p>
            <a:r>
              <a:rPr lang="en-GB" dirty="0">
                <a:solidFill>
                  <a:schemeClr val="bg1"/>
                </a:solidFill>
              </a:rPr>
              <a:t>maths - from Y2 upwards, we monitor maths tasks</a:t>
            </a:r>
          </a:p>
          <a:p>
            <a:r>
              <a:rPr lang="en-GB" dirty="0">
                <a:solidFill>
                  <a:schemeClr val="bg1"/>
                </a:solidFill>
              </a:rPr>
              <a:t>English spellings – from Y2 upwards, spellings are informally assessed by the class teacher at the end of each two-week homework cycle</a:t>
            </a:r>
          </a:p>
          <a:p>
            <a:r>
              <a:rPr lang="en-GB" dirty="0">
                <a:solidFill>
                  <a:schemeClr val="bg1"/>
                </a:solidFill>
              </a:rPr>
              <a:t>pupils are never sanctioned for not doing their homework</a:t>
            </a:r>
          </a:p>
        </p:txBody>
      </p:sp>
    </p:spTree>
    <p:extLst>
      <p:ext uri="{BB962C8B-B14F-4D97-AF65-F5344CB8AC3E}">
        <p14:creationId xmlns:p14="http://schemas.microsoft.com/office/powerpoint/2010/main" val="3650163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286022" cy="1325563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Trips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7180385" cy="3421624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The Science Museum in London</a:t>
            </a:r>
          </a:p>
          <a:p>
            <a:r>
              <a:rPr lang="en-GB" dirty="0">
                <a:solidFill>
                  <a:schemeClr val="bg1"/>
                </a:solidFill>
              </a:rPr>
              <a:t>The Royal Pavilion   </a:t>
            </a:r>
          </a:p>
          <a:p>
            <a:r>
              <a:rPr lang="en-GB" dirty="0">
                <a:solidFill>
                  <a:schemeClr val="bg1"/>
                </a:solidFill>
              </a:rPr>
              <a:t>The Brighton Museum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122" name="Picture 2" descr="Exploring Space gallery tour | Science Museum">
            <a:extLst>
              <a:ext uri="{FF2B5EF4-FFF2-40B4-BE49-F238E27FC236}">
                <a16:creationId xmlns:a16="http://schemas.microsoft.com/office/drawing/2014/main" id="{22F24959-C98B-4A7D-B384-7CCA654BE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747">
            <a:off x="406752" y="4063206"/>
            <a:ext cx="6271684" cy="328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2" descr="Royal Pavilion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16640">
            <a:off x="8028333" y="4169161"/>
            <a:ext cx="3291828" cy="215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648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97F4-42F8-47B6-D03F-DA3F2CF86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404" y="202729"/>
            <a:ext cx="11227191" cy="1325563"/>
          </a:xfr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Don’t panic. Social dilemmas are part of Year 5!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6D2F0-26A8-5F7F-BE33-C9BF94F4D9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4140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At age 9 to 10, children undergo rapid cognitive and emotional development, causing their social lives to become significantly more sophisticated and </a:t>
            </a:r>
            <a:r>
              <a:rPr lang="en-US" dirty="0">
                <a:highlight>
                  <a:srgbClr val="FFFF00"/>
                </a:highlight>
              </a:rPr>
              <a:t>intense</a:t>
            </a:r>
            <a:r>
              <a:rPr lang="en-US" dirty="0"/>
              <a:t>.</a:t>
            </a:r>
          </a:p>
          <a:p>
            <a:pPr>
              <a:lnSpc>
                <a:spcPct val="150000"/>
              </a:lnSpc>
            </a:pPr>
            <a:r>
              <a:rPr lang="en-US" dirty="0"/>
              <a:t>It is very common for friendships to shift a lot in Y5.</a:t>
            </a:r>
          </a:p>
          <a:p>
            <a:pPr>
              <a:lnSpc>
                <a:spcPct val="150000"/>
              </a:lnSpc>
            </a:pPr>
            <a:r>
              <a:rPr lang="en-US" dirty="0"/>
              <a:t>We often see </a:t>
            </a:r>
            <a:r>
              <a:rPr lang="en-US" b="1" dirty="0"/>
              <a:t>The "best friend" dilemma</a:t>
            </a:r>
            <a:r>
              <a:rPr lang="en-US" dirty="0"/>
              <a:t>! The concept of a single "best friend" becomes highly </a:t>
            </a:r>
            <a:r>
              <a:rPr lang="en-US" dirty="0" err="1"/>
              <a:t>pressurised</a:t>
            </a:r>
            <a:r>
              <a:rPr lang="en-US" dirty="0"/>
              <a:t>, often leading to possessiveness, jealousy, and distress if that friend plays with someone else.</a:t>
            </a:r>
          </a:p>
        </p:txBody>
      </p:sp>
    </p:spTree>
    <p:extLst>
      <p:ext uri="{BB962C8B-B14F-4D97-AF65-F5344CB8AC3E}">
        <p14:creationId xmlns:p14="http://schemas.microsoft.com/office/powerpoint/2010/main" val="438608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97F4-42F8-47B6-D03F-DA3F2CF86A2A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Common dilemma’s Year 5 children face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6D2F0-26A8-5F7F-BE33-C9BF94F4D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Deliberate exclusion! “Gatekeeping" who can join a game, and the silent treatment become more common tools for establishing social hierarchies.</a:t>
            </a:r>
          </a:p>
          <a:p>
            <a:endParaRPr lang="en-US" dirty="0"/>
          </a:p>
          <a:p>
            <a:r>
              <a:rPr lang="en-US" dirty="0"/>
              <a:t>Fragile self-esteem! Because their identity is increasingly tied to peer validation rather than parental approval, minor social slights can feel devastating to their self-worth.</a:t>
            </a:r>
          </a:p>
          <a:p>
            <a:endParaRPr lang="en-US" dirty="0"/>
          </a:p>
          <a:p>
            <a:r>
              <a:rPr lang="en-US" dirty="0"/>
              <a:t>Conditional friendships! Alliances can shift rapidly; children who are inseparable on Monday might declare they are "no longer friends" by Wednesday, creating an emotional rollercoaster.</a:t>
            </a:r>
          </a:p>
        </p:txBody>
      </p:sp>
    </p:spTree>
    <p:extLst>
      <p:ext uri="{BB962C8B-B14F-4D97-AF65-F5344CB8AC3E}">
        <p14:creationId xmlns:p14="http://schemas.microsoft.com/office/powerpoint/2010/main" val="658058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583B1-10FC-F25C-56E6-504C8A19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Splitting interests! A child who still enjoys imaginative playground games may suddenly find themselves drifting away from a friend who has moved on to chatting about pop culture, styling or social trends.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209721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5FB49-5D7D-0E13-B2C9-A4CDA585715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GB" dirty="0"/>
              <a:t>How you can help at home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C2EB-F00B-67D2-3C36-A06B1736D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Keep talking to us at school – we have school adults who can help!</a:t>
            </a:r>
          </a:p>
          <a:p>
            <a:endParaRPr lang="en-US" dirty="0"/>
          </a:p>
          <a:p>
            <a:r>
              <a:rPr lang="en-US" dirty="0"/>
              <a:t>Validate feelings! Avoid dismissing playground drama - to a 9-year-old, a broken friendship feels like a major life crisis.</a:t>
            </a:r>
          </a:p>
          <a:p>
            <a:endParaRPr lang="en-US" dirty="0"/>
          </a:p>
          <a:p>
            <a:r>
              <a:rPr lang="en-US" dirty="0"/>
              <a:t>Encourage a wide network! Help them maintain friendships outside of school (such as clubs, sports, or family friends) so their entire social identity isn't tied to one classroom.</a:t>
            </a:r>
          </a:p>
          <a:p>
            <a:endParaRPr lang="en-US" dirty="0"/>
          </a:p>
          <a:p>
            <a:r>
              <a:rPr lang="en-US" dirty="0"/>
              <a:t>Roleplay how to say "no" to peer pressure or how to politely ask to join a group game using confident body language.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7252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5FB49-5D7D-0E13-B2C9-A4CDA5857153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Does it get easier?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1C2EB-F00B-67D2-3C36-A06B1736DF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"drama" itself doesn't completely disappear.</a:t>
            </a:r>
          </a:p>
          <a:p>
            <a:r>
              <a:rPr lang="en-US" dirty="0"/>
              <a:t>Your child's ability to navigate it will improve as they mature. </a:t>
            </a:r>
          </a:p>
          <a:p>
            <a:r>
              <a:rPr lang="en-US" dirty="0"/>
              <a:t>The fast-shifting friendship troubles of Year 5 are a </a:t>
            </a:r>
            <a:r>
              <a:rPr lang="en-US" b="1" dirty="0"/>
              <a:t>necessary</a:t>
            </a:r>
            <a:r>
              <a:rPr lang="en-US" dirty="0"/>
              <a:t>, but painful, training ground for building adult relationship skills.</a:t>
            </a:r>
          </a:p>
          <a:p>
            <a:endParaRPr lang="en-US" dirty="0"/>
          </a:p>
          <a:p>
            <a:r>
              <a:rPr lang="en-GB" dirty="0">
                <a:highlight>
                  <a:srgbClr val="FFFF00"/>
                </a:highlight>
                <a:hlinkClick r:id="rId2"/>
              </a:rPr>
              <a:t>https://parentingsmart.place2be.org.uk/article/my-child-has-friendship-issues</a:t>
            </a:r>
            <a:endParaRPr lang="en-GB" dirty="0">
              <a:highlight>
                <a:srgbClr val="FFFF00"/>
              </a:highlight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9382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5843954" cy="1325563"/>
          </a:xfrm>
          <a:solidFill>
            <a:schemeClr val="accent1"/>
          </a:solidFill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Top 5 Things about Year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054642"/>
            <a:ext cx="10515600" cy="7234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b="1" dirty="0">
                <a:solidFill>
                  <a:schemeClr val="bg1"/>
                </a:solidFill>
              </a:rPr>
              <a:t>And remember CARLTON HILL IS AWESOME!</a:t>
            </a:r>
          </a:p>
          <a:p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069" y="328965"/>
            <a:ext cx="2903664" cy="2177748"/>
          </a:xfrm>
          <a:prstGeom prst="rect">
            <a:avLst/>
          </a:prstGeom>
          <a:ln w="127000"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87760" y="3107294"/>
            <a:ext cx="2903664" cy="2181896"/>
          </a:xfrm>
          <a:prstGeom prst="rect">
            <a:avLst/>
          </a:prstGeom>
          <a:ln w="127000">
            <a:solidFill>
              <a:schemeClr val="bg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EA6EB8-C1BA-4B9C-B3C8-31E3E67948FF}"/>
              </a:ext>
            </a:extLst>
          </p:cNvPr>
          <p:cNvSpPr/>
          <p:nvPr/>
        </p:nvSpPr>
        <p:spPr>
          <a:xfrm>
            <a:off x="775553" y="1779167"/>
            <a:ext cx="620408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sz="2800" b="1" dirty="0">
                <a:solidFill>
                  <a:schemeClr val="bg1"/>
                </a:solidFill>
              </a:rPr>
              <a:t>1. Exciting areas of learning, from Vikings to the mythical Kraken, from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55E66-B15B-44B4-B897-0130CEF50400}"/>
              </a:ext>
            </a:extLst>
          </p:cNvPr>
          <p:cNvSpPr/>
          <p:nvPr/>
        </p:nvSpPr>
        <p:spPr>
          <a:xfrm>
            <a:off x="775552" y="2632010"/>
            <a:ext cx="7202377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chemeClr val="bg1"/>
                </a:solidFill>
              </a:rPr>
              <a:t>Space to Settlement… and of course Brighton!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chemeClr val="bg1"/>
                </a:solidFill>
              </a:rPr>
              <a:t>2. Amazing trips, including to London.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chemeClr val="bg1"/>
                </a:solidFill>
              </a:rPr>
              <a:t>3. Supportive adults working with you.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chemeClr val="bg1"/>
                </a:solidFill>
              </a:rPr>
              <a:t>4. A reading corner full of exciting books.</a:t>
            </a:r>
          </a:p>
          <a:p>
            <a:pPr>
              <a:spcAft>
                <a:spcPts val="1200"/>
              </a:spcAft>
            </a:pPr>
            <a:r>
              <a:rPr lang="en-GB" sz="2800" b="1" dirty="0">
                <a:solidFill>
                  <a:schemeClr val="bg1"/>
                </a:solidFill>
              </a:rPr>
              <a:t>5. Added responsibility as you head towards the top of the school.</a:t>
            </a:r>
          </a:p>
        </p:txBody>
      </p:sp>
    </p:spTree>
    <p:extLst>
      <p:ext uri="{BB962C8B-B14F-4D97-AF65-F5344CB8AC3E}">
        <p14:creationId xmlns:p14="http://schemas.microsoft.com/office/powerpoint/2010/main" val="37406404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</TotalTime>
  <Words>1247</Words>
  <Application>Microsoft Office PowerPoint</Application>
  <PresentationFormat>Widescreen</PresentationFormat>
  <Paragraphs>134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Meet the Year 5 team</vt:lpstr>
      <vt:lpstr>Year 5</vt:lpstr>
      <vt:lpstr>What’s the same as Year 4?</vt:lpstr>
      <vt:lpstr>Timetable and Webpage</vt:lpstr>
      <vt:lpstr>What do we learn about in English and Maths?</vt:lpstr>
      <vt:lpstr>Please support at home with maths fluency!</vt:lpstr>
      <vt:lpstr>What do we learn about in Autumn?</vt:lpstr>
      <vt:lpstr>What do we learn about in Spring?</vt:lpstr>
      <vt:lpstr>What do we learn about in Summer?</vt:lpstr>
      <vt:lpstr>Homework</vt:lpstr>
      <vt:lpstr>Homework</vt:lpstr>
      <vt:lpstr>Trips</vt:lpstr>
      <vt:lpstr>Don’t panic. Social dilemmas are part of Year 5!</vt:lpstr>
      <vt:lpstr>Common dilemma’s Year 5 children face</vt:lpstr>
      <vt:lpstr>PowerPoint Presentation</vt:lpstr>
      <vt:lpstr>How you can help at home</vt:lpstr>
      <vt:lpstr>Does it get easier?</vt:lpstr>
      <vt:lpstr>Top 5 Things about Year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Slides for Year ____</dc:title>
  <dc:creator>Maurice Leahy</dc:creator>
  <cp:lastModifiedBy>Maurice Leahy</cp:lastModifiedBy>
  <cp:revision>77</cp:revision>
  <dcterms:created xsi:type="dcterms:W3CDTF">2020-06-16T09:10:08Z</dcterms:created>
  <dcterms:modified xsi:type="dcterms:W3CDTF">2026-09-02T13:00:26Z</dcterms:modified>
</cp:coreProperties>
</file>